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84" r:id="rId17"/>
    <p:sldId id="277" r:id="rId18"/>
    <p:sldId id="278" r:id="rId19"/>
    <p:sldId id="272" r:id="rId20"/>
    <p:sldId id="281" r:id="rId21"/>
    <p:sldId id="282" r:id="rId22"/>
    <p:sldId id="283" r:id="rId23"/>
    <p:sldId id="288" r:id="rId24"/>
    <p:sldId id="273" r:id="rId25"/>
    <p:sldId id="285" r:id="rId26"/>
    <p:sldId id="286" r:id="rId27"/>
    <p:sldId id="287" r:id="rId28"/>
    <p:sldId id="289" r:id="rId29"/>
    <p:sldId id="290" r:id="rId30"/>
    <p:sldId id="274" r:id="rId31"/>
    <p:sldId id="297" r:id="rId32"/>
    <p:sldId id="291" r:id="rId33"/>
    <p:sldId id="292" r:id="rId34"/>
    <p:sldId id="298" r:id="rId35"/>
    <p:sldId id="294" r:id="rId36"/>
    <p:sldId id="275" r:id="rId37"/>
    <p:sldId id="299" r:id="rId38"/>
    <p:sldId id="301" r:id="rId39"/>
    <p:sldId id="303" r:id="rId40"/>
    <p:sldId id="295" r:id="rId41"/>
    <p:sldId id="296" r:id="rId42"/>
    <p:sldId id="304" r:id="rId43"/>
    <p:sldId id="305" r:id="rId44"/>
    <p:sldId id="306" r:id="rId45"/>
    <p:sldId id="307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F9FE"/>
    <a:srgbClr val="D4CEF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500" autoAdjust="0"/>
    <p:restoredTop sz="94660"/>
  </p:normalViewPr>
  <p:slideViewPr>
    <p:cSldViewPr>
      <p:cViewPr>
        <p:scale>
          <a:sx n="88" d="100"/>
          <a:sy n="88" d="100"/>
        </p:scale>
        <p:origin x="-1002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8144B-3D59-4A46-A56C-77797238722B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45823-ED39-4F83-BE58-6DC9C7F96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057C1-ADF5-490F-BAE1-F4E67E4CE01E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17D6E-BAB2-41D2-AC3A-328B5F1A9D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0C21D-D010-424D-B599-46AFE1B89815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82D6D-B3C5-4AEB-B9C3-586D3B34B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16D44-0624-4F7E-B186-B99538730F57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D54F1-14DE-4678-B441-4DF73E6FA1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EAF1B-7949-4714-8CD6-2DF7AFCC2177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59C78-BA84-4706-831F-899F2973AB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27AE5-F162-4CF8-B52D-53520919885F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8E17E-371C-4E98-BE83-4FD1DF138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04F48-21CE-4CC7-ABF8-279F2A6AA919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74581-44AE-4EF1-AE7D-BBDEBDCA8D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9E1AE-1137-4A59-A7B6-A213375388E7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59D05-4E21-488E-9282-A781F8F692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AAD36-6A46-4BA7-B97F-495FB6F9B7C7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E2610-2DEB-4B01-8063-9703DB0A41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DB8B9-D138-4D3F-AAEF-92D1D55D4F0E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7E242-5603-4635-A660-7C9B442C2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2829C-EC16-46CE-92AC-2F516E775B98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DC42E-C8B0-47D9-849C-F35569764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000">
              <a:schemeClr val="accent3">
                <a:lumMod val="40000"/>
                <a:lumOff val="60000"/>
              </a:schemeClr>
            </a:gs>
            <a:gs pos="66000">
              <a:schemeClr val="accent4">
                <a:lumMod val="40000"/>
                <a:lumOff val="60000"/>
              </a:schemeClr>
            </a:gs>
            <a:gs pos="100000">
              <a:schemeClr val="accent3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2A08D0-945B-48CA-B426-655386455481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B03B6E-E5D0-4E9B-8729-3665F31AF1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650" y="260350"/>
            <a:ext cx="7704138" cy="8937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lang="ru-RU" sz="1200" b="1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«Детский сад № 11 «Пчелка»</a:t>
            </a:r>
            <a:endParaRPr lang="ru-RU" sz="1200" b="1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spcAft>
                <a:spcPts val="1000"/>
              </a:spcAft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Нурлат  Республики Татарстан»</a:t>
            </a:r>
            <a:endParaRPr lang="ru-RU" sz="12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8500" y="1844675"/>
            <a:ext cx="7632700" cy="2465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</a:p>
          <a:p>
            <a:pPr algn="ctr">
              <a:spcAft>
                <a:spcPts val="1000"/>
              </a:spcAft>
            </a:pP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  группах общеразвивающей направленности</a:t>
            </a:r>
            <a:endParaRPr lang="ru-RU" sz="1400">
              <a:solidFill>
                <a:srgbClr val="FF0000"/>
              </a:solidFill>
              <a:latin typeface="Calibri" pitchFamily="34" charset="0"/>
            </a:endParaRPr>
          </a:p>
          <a:p>
            <a:pPr algn="ctr">
              <a:spcAft>
                <a:spcPts val="1000"/>
              </a:spcAft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учреждения </a:t>
            </a:r>
            <a:endParaRPr lang="ru-RU" sz="1200" b="1">
              <a:solidFill>
                <a:srgbClr val="002060"/>
              </a:solidFill>
              <a:latin typeface="Calibri" pitchFamily="34" charset="0"/>
            </a:endParaRPr>
          </a:p>
          <a:p>
            <a:pPr algn="ctr">
              <a:spcAft>
                <a:spcPts val="1000"/>
              </a:spcAft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«Детский сад № 11 «Пчелка»</a:t>
            </a:r>
            <a:endParaRPr lang="ru-RU" sz="1200" b="1">
              <a:solidFill>
                <a:srgbClr val="002060"/>
              </a:solidFill>
              <a:latin typeface="Calibri" pitchFamily="34" charset="0"/>
            </a:endParaRPr>
          </a:p>
          <a:p>
            <a:pPr algn="ctr">
              <a:spcAft>
                <a:spcPts val="1000"/>
              </a:spcAft>
            </a:pP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Нурлат  Республики Татарстан»</a:t>
            </a:r>
            <a:endParaRPr lang="ru-RU" sz="1200" b="1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17750" y="5516563"/>
            <a:ext cx="4572000" cy="6207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Нурлат</a:t>
            </a:r>
            <a:endParaRPr lang="ru-RU" sz="1200" b="1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endParaRPr lang="ru-RU" sz="1200" b="1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260350"/>
            <a:ext cx="8496300" cy="618648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/>
            <a:r>
              <a:rPr lang="ru-RU" sz="1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1.3. Цели и задачи реализации программы</a:t>
            </a:r>
            <a:endParaRPr lang="ru-RU" sz="160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28600" algn="just"/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позитивная социализация и всестороннее развитие ребенка дошкольного возраста в адекватных его возрасту детских видах деятельности. </a:t>
            </a:r>
            <a:endParaRPr lang="ru-RU" sz="1400">
              <a:latin typeface="Times New Roman" pitchFamily="18" charset="0"/>
            </a:endParaRPr>
          </a:p>
          <a:p>
            <a:pPr marL="228600" algn="just"/>
            <a:endParaRPr lang="ru-RU" sz="1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algn="just"/>
            <a:r>
              <a:rPr lang="ru-RU" sz="1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400">
              <a:solidFill>
                <a:srgbClr val="002060"/>
              </a:solidFill>
              <a:latin typeface="Times New Roman" pitchFamily="18" charset="0"/>
            </a:endParaRPr>
          </a:p>
          <a:p>
            <a:pPr marL="228600" algn="just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228600" algn="just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228600" algn="just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</a:p>
          <a:p>
            <a:pPr marL="228600" algn="just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marL="228600" algn="just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228600" algn="just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marL="228600" algn="just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 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национально-регионального компонента, способностей и состояния здоровья детей;</a:t>
            </a:r>
          </a:p>
          <a:p>
            <a:pPr marL="228600" algn="just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marL="228600" algn="just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marL="228600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</a:rPr>
              <a:t>Приобщение к национальной культуре народов, населяющих Республику Татарстан. Предоставление каждому ребенку возможность обучения и воспитания на родном языке.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marL="228600" algn="just">
              <a:buFont typeface="Calibri" pitchFamily="34" charset="0"/>
              <a:buAutoNum type="arabicPeriod"/>
            </a:pPr>
            <a:r>
              <a:rPr lang="ru-RU" sz="1200">
                <a:latin typeface="Times New Roman" pitchFamily="18" charset="0"/>
              </a:rPr>
              <a:t>Обучение русскоязычных детей татарскому языку с использованием регионального учебно-методического комплекта (УМК)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marL="228600" algn="just">
              <a:buFont typeface="Calibri" pitchFamily="34" charset="0"/>
              <a:buAutoNum type="arabicPeriod"/>
            </a:pP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низ 15"/>
          <p:cNvSpPr/>
          <p:nvPr/>
        </p:nvSpPr>
        <p:spPr>
          <a:xfrm rot="611809">
            <a:off x="4054475" y="1058863"/>
            <a:ext cx="330200" cy="2832100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20483759">
            <a:off x="4810125" y="962025"/>
            <a:ext cx="331788" cy="3021013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9261953">
            <a:off x="4819650" y="889000"/>
            <a:ext cx="331788" cy="1135063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 rot="2125325">
            <a:off x="3890963" y="874713"/>
            <a:ext cx="331787" cy="1136650"/>
          </a:xfrm>
          <a:prstGeom prst="downArrow">
            <a:avLst>
              <a:gd name="adj1" fmla="val 50000"/>
              <a:gd name="adj2" fmla="val 117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68313" y="260350"/>
            <a:ext cx="8064500" cy="79216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Принципы и подходы к формированию Программы</a:t>
            </a:r>
            <a:endParaRPr lang="ru-RU" sz="200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6888" y="1443038"/>
            <a:ext cx="3249612" cy="1914525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образования,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которым главной целью дошкольного образования является развитие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08600" y="1341438"/>
            <a:ext cx="3249613" cy="1800225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научной обоснованности и практической применимости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47688" y="3860800"/>
            <a:ext cx="3663950" cy="2663825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интеграции содержания дошкольного образования </a:t>
            </a: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возрастными возможностями и особенностями детей, спецификой и возможностями образовательных областей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83200" y="3860800"/>
            <a:ext cx="3249613" cy="187166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Комплексно-тематический принцип построения образовательного процесса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188" y="115888"/>
            <a:ext cx="8281987" cy="6556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38225"/>
            <a:endParaRPr lang="en-US" sz="1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38225"/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Планируемые результаты освоения программы</a:t>
            </a:r>
            <a:endParaRPr lang="ru-RU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038225" algn="just"/>
            <a:r>
              <a:rPr lang="ru-RU" sz="1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Результатами освоения программы являются целевые ориентиры дошкольного образования, которые представляют собой социально-нормативные возрастные характеристики возможных достижений ребенка. </a:t>
            </a:r>
          </a:p>
          <a:p>
            <a:pPr marL="1038225"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К целевым ориентирам дошкольного образования относятся следующие социально-нормативные возрастные характеристики возможных достижений ребенка:</a:t>
            </a:r>
            <a:endParaRPr lang="ru-RU" sz="1400">
              <a:latin typeface="Times New Roman" pitchFamily="18" charset="0"/>
            </a:endParaRPr>
          </a:p>
          <a:p>
            <a:pPr marL="1038225" algn="just"/>
            <a:r>
              <a:rPr lang="ru-RU" sz="16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образования:</a:t>
            </a:r>
            <a:endParaRPr lang="ru-RU" sz="1600">
              <a:latin typeface="Times New Roman" pitchFamily="18" charset="0"/>
            </a:endParaRPr>
          </a:p>
          <a:p>
            <a:pPr marL="1038225" algn="just"/>
            <a:r>
              <a:rPr lang="ru-RU" sz="1200">
                <a:latin typeface="Times New Roman" pitchFamily="18" charset="0"/>
                <a:cs typeface="Times New Roman" pitchFamily="18" charset="0"/>
              </a:rPr>
              <a:t>-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lang="ru-RU" sz="1200">
              <a:latin typeface="Times New Roman" pitchFamily="18" charset="0"/>
            </a:endParaRPr>
          </a:p>
          <a:p>
            <a:pPr marL="1038225" algn="just"/>
            <a:r>
              <a:rPr lang="ru-RU" sz="1200">
                <a:latin typeface="Times New Roman" pitchFamily="18" charset="0"/>
                <a:cs typeface="Times New Roman" pitchFamily="18" charset="0"/>
              </a:rPr>
              <a:t>-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lang="ru-RU" sz="1200">
              <a:latin typeface="Times New Roman" pitchFamily="18" charset="0"/>
            </a:endParaRPr>
          </a:p>
          <a:p>
            <a:pPr marL="1038225" algn="just"/>
            <a:r>
              <a:rPr lang="ru-RU" sz="1200">
                <a:latin typeface="Times New Roman" pitchFamily="18" charset="0"/>
                <a:cs typeface="Times New Roman" pitchFamily="18" charset="0"/>
              </a:rPr>
              <a:t>-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lang="ru-RU" sz="1200">
              <a:latin typeface="Times New Roman" pitchFamily="18" charset="0"/>
            </a:endParaRPr>
          </a:p>
          <a:p>
            <a:pPr marL="1038225" algn="just"/>
            <a:r>
              <a:rPr lang="ru-RU" sz="1200">
                <a:latin typeface="Times New Roman" pitchFamily="18" charset="0"/>
                <a:cs typeface="Times New Roman" pitchFamily="18" charset="0"/>
              </a:rPr>
              <a:t>-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lang="ru-RU" sz="1200">
              <a:latin typeface="Times New Roman" pitchFamily="18" charset="0"/>
            </a:endParaRPr>
          </a:p>
          <a:p>
            <a:pPr marL="1038225" algn="just"/>
            <a:r>
              <a:rPr lang="ru-RU" sz="1200">
                <a:latin typeface="Times New Roman" pitchFamily="18" charset="0"/>
                <a:cs typeface="Times New Roman" pitchFamily="18" charset="0"/>
              </a:rPr>
              <a:t>-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lang="ru-RU" sz="1200">
              <a:latin typeface="Times New Roman" pitchFamily="18" charset="0"/>
            </a:endParaRPr>
          </a:p>
          <a:p>
            <a:pPr marL="1038225" algn="just"/>
            <a:r>
              <a:rPr lang="ru-RU" sz="1200">
                <a:latin typeface="Times New Roman" pitchFamily="18" charset="0"/>
                <a:cs typeface="Times New Roman" pitchFamily="18" charset="0"/>
              </a:rPr>
              <a:t>-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lang="ru-RU" sz="1200">
              <a:latin typeface="Times New Roman" pitchFamily="18" charset="0"/>
            </a:endParaRPr>
          </a:p>
          <a:p>
            <a:pPr marL="1038225" algn="just"/>
            <a:r>
              <a:rPr lang="ru-RU" sz="1200">
                <a:latin typeface="Times New Roman" pitchFamily="18" charset="0"/>
                <a:cs typeface="Times New Roman" pitchFamily="18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ыгнутая вправо стрелка 10"/>
          <p:cNvSpPr/>
          <p:nvPr/>
        </p:nvSpPr>
        <p:spPr>
          <a:xfrm>
            <a:off x="7667625" y="2492375"/>
            <a:ext cx="933450" cy="237648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984250" y="2492375"/>
            <a:ext cx="863600" cy="237648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4438" y="476250"/>
            <a:ext cx="53848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   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СОДЕРЖАТЕЛЬНЫЙ  РАЗДЕЛ ПРОГРАММЫ</a:t>
            </a:r>
            <a:endParaRPr lang="ru-RU" sz="20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8313" y="981075"/>
            <a:ext cx="4278312" cy="115252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8B1DEE"/>
                </a:solidFill>
                <a:latin typeface="Times New Roman" pitchFamily="18" charset="0"/>
                <a:cs typeface="Times New Roman" pitchFamily="18" charset="0"/>
              </a:rPr>
              <a:t>Описание образовательной деятельности</a:t>
            </a:r>
            <a:endParaRPr lang="ru-RU" sz="2000">
              <a:solidFill>
                <a:srgbClr val="8B1DEE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3800" y="981075"/>
            <a:ext cx="3827463" cy="1152525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 с семьями воспитанников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6188" y="5157788"/>
            <a:ext cx="4524375" cy="457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6188" y="4437063"/>
            <a:ext cx="4524375" cy="57626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84438" y="3500438"/>
            <a:ext cx="4524375" cy="7207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84438" y="2852738"/>
            <a:ext cx="4524375" cy="4572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6188" y="5761038"/>
            <a:ext cx="4524375" cy="83661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11" name="TextBox 11"/>
          <p:cNvSpPr txBox="1">
            <a:spLocks noChangeArrowheads="1"/>
          </p:cNvSpPr>
          <p:nvPr/>
        </p:nvSpPr>
        <p:spPr bwMode="auto">
          <a:xfrm>
            <a:off x="1946275" y="2308225"/>
            <a:ext cx="56626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>
                <a:latin typeface="Times New Roman" pitchFamily="18" charset="0"/>
                <a:cs typeface="Times New Roman" pitchFamily="18" charset="0"/>
              </a:rPr>
              <a:t>в соответствии с образовательными областями</a:t>
            </a:r>
            <a:endParaRPr 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84213" y="333375"/>
            <a:ext cx="7848600" cy="4572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развитие»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11188" y="1016000"/>
            <a:ext cx="7921625" cy="5508625"/>
          </a:xfrm>
          <a:prstGeom prst="roundRect">
            <a:avLst>
              <a:gd name="adj" fmla="val 8527"/>
            </a:avLst>
          </a:prstGeom>
          <a:solidFill>
            <a:schemeClr val="bg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гармоничное физическое развитие и формирование основ здорового образа жизни.</a:t>
            </a:r>
            <a:endParaRPr lang="ru-RU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2000">
              <a:solidFill>
                <a:srgbClr val="C00000"/>
              </a:solidFill>
              <a:latin typeface="Times New Roman" pitchFamily="18" charset="0"/>
            </a:endParaRPr>
          </a:p>
          <a:p>
            <a:pPr algn="just">
              <a:buFont typeface="Calibri" pitchFamily="34" charset="0"/>
              <a:buAutoNum type="arabicPeriod"/>
            </a:pPr>
            <a:r>
              <a:rPr lang="ru-RU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Оздоровительные:</a:t>
            </a:r>
            <a:endParaRPr lang="ru-RU" b="1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охрана жизни и укрепление здоровья, обеспечение нормального   функционирования всех органов и систем организм; </a:t>
            </a:r>
            <a:endParaRPr lang="ru-RU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всестороннее совершенствование физических качеств;</a:t>
            </a:r>
            <a:endParaRPr lang="ru-RU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повышение работоспособности и закаливание.</a:t>
            </a:r>
            <a:endParaRPr lang="ru-RU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r>
              <a:rPr lang="ru-RU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Образовательные:</a:t>
            </a:r>
            <a:endParaRPr lang="ru-RU" b="1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двигательных умений и навыков;</a:t>
            </a:r>
            <a:endParaRPr lang="ru-RU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овладение ребенком элементарными знаниями о своем организме, роли физических упражнений в его жизни, способах укрепления собственного здоровья.</a:t>
            </a:r>
            <a:endParaRPr lang="ru-RU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r>
              <a:rPr lang="ru-RU" b="1" i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 Воспитательные:</a:t>
            </a:r>
            <a:endParaRPr lang="ru-RU" b="1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интереса и потребности в занятиях физическими упражнениями;</a:t>
            </a:r>
            <a:endParaRPr lang="ru-RU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разностороннее  гармоничное развитие ребенка (не только физическое, но и умственное, нравственное, эстетическое, трудовое).</a:t>
            </a:r>
            <a:endParaRPr lang="ru-RU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трелка вниз 13"/>
          <p:cNvSpPr/>
          <p:nvPr/>
        </p:nvSpPr>
        <p:spPr>
          <a:xfrm>
            <a:off x="6657975" y="790575"/>
            <a:ext cx="484188" cy="465455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2411413" y="790575"/>
            <a:ext cx="484187" cy="465455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84213" y="333375"/>
            <a:ext cx="7848600" cy="4572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развитие»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4213" y="1412875"/>
            <a:ext cx="374332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 физического развития</a:t>
            </a:r>
            <a:endParaRPr lang="ru-RU" sz="200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4213" y="5445125"/>
            <a:ext cx="374332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закаливания в режиме дня </a:t>
            </a:r>
            <a:endParaRPr lang="ru-RU" sz="200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4213" y="4005263"/>
            <a:ext cx="374332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550988">
              <a:lnSpc>
                <a:spcPct val="150000"/>
              </a:lnSpc>
              <a:spcAft>
                <a:spcPts val="1000"/>
              </a:spcAft>
            </a:pPr>
            <a:r>
              <a:rPr lang="ru-RU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Двигательный режим</a:t>
            </a:r>
            <a:endParaRPr lang="ru-RU" sz="160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7900" y="2636838"/>
            <a:ext cx="3744913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деятельности </a:t>
            </a:r>
            <a:endParaRPr lang="ru-RU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4213" y="2636838"/>
            <a:ext cx="3743325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2" algn="ctr">
              <a:lnSpc>
                <a:spcPct val="150000"/>
              </a:lnSpc>
              <a:spcAft>
                <a:spcPts val="1000"/>
              </a:spcAf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Методы физического развития</a:t>
            </a:r>
            <a:endParaRPr lang="ru-RU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7900" y="1381125"/>
            <a:ext cx="3744913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2" algn="ctr">
              <a:spcAft>
                <a:spcPts val="1000"/>
              </a:spcAft>
            </a:pPr>
            <a:endParaRPr lang="ru-RU" sz="20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2" algn="ctr">
              <a:spcAft>
                <a:spcPts val="1000"/>
              </a:spcAft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 физического развития</a:t>
            </a:r>
            <a:endParaRPr lang="ru-RU" sz="200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 lvl="2" algn="just">
              <a:spcAft>
                <a:spcPts val="1000"/>
              </a:spcAft>
            </a:pPr>
            <a:endParaRPr lang="ru-RU" sz="200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7900" y="4005263"/>
            <a:ext cx="3744913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2" algn="ctr">
              <a:lnSpc>
                <a:spcPct val="150000"/>
              </a:lnSpc>
            </a:pP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Здоровьесберегающие технологии</a:t>
            </a:r>
            <a:endParaRPr lang="ru-RU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7900" y="5445125"/>
            <a:ext cx="3744913" cy="9144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Times New Roman" pitchFamily="18" charset="0"/>
              </a:rPr>
              <a:t>Модель организации физического развития детей </a:t>
            </a:r>
            <a:endParaRPr lang="ru-RU" sz="200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403350" y="400050"/>
            <a:ext cx="5905500" cy="914400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поддержки детской инициативы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795963" y="1773238"/>
            <a:ext cx="2736850" cy="2663825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разнообразных форм двигательной активности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082925" y="4008438"/>
            <a:ext cx="3073400" cy="266541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стремлению к расширению двигательной самостоятельности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58800" y="1784350"/>
            <a:ext cx="2736850" cy="266382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в зале, площадке, группе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851275" y="2693988"/>
            <a:ext cx="1368425" cy="800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8468348">
            <a:off x="6256338" y="4776788"/>
            <a:ext cx="1366837" cy="8016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3246423">
            <a:off x="1619250" y="4856163"/>
            <a:ext cx="1368425" cy="8001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50" y="968375"/>
            <a:ext cx="8856663" cy="55832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состояния здоровья детей совместно со специалистами детской поликлиники, медицинским персоналом ДОУ и родителями. Ознакомление родителей с результатами.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Изучение условий семейного воспитания через анкетирование, посещение детей на дому и определение путей улучшения здоровья каждого ребёнка.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банка данных об особенностях развития и медико-педагогических  условиях жизни ребёнка в семье с целью разработки индивидуальных программ физкультурно-оздоровительной работы с детьми, направленной на укрепление их здоровья.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условий для укрепления здоровья и снижения заболеваемости детей в ДОУ и семье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целенаправленной работы по пропаганде здорового образа  жизни среди родителей.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Ознакомление родителей с содержанием и формами физкультурно-оздоровительной работы в ДОУ.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Тренинг для родителей по использованию приёмов и методов оздоровления (дыхательная и артикуляционная  гимнастика, физические упражнения и т.д.) с целью профилактики заболевания детей.</a:t>
            </a:r>
          </a:p>
          <a:p>
            <a:pPr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Согласование с родителями индивидуальных программ оздоровления, профилактических мероприятий, организованных в ДОУ.</a:t>
            </a:r>
          </a:p>
        </p:txBody>
      </p:sp>
      <p:sp>
        <p:nvSpPr>
          <p:cNvPr id="29698" name="Прямоугольник 3"/>
          <p:cNvSpPr>
            <a:spLocks noChangeArrowheads="1"/>
          </p:cNvSpPr>
          <p:nvPr/>
        </p:nvSpPr>
        <p:spPr bwMode="auto">
          <a:xfrm>
            <a:off x="611188" y="260350"/>
            <a:ext cx="7848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 и социальными партнерами</a:t>
            </a:r>
            <a:endParaRPr lang="ru-RU" sz="200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Прямоугольник 1"/>
          <p:cNvSpPr>
            <a:spLocks noChangeArrowheads="1"/>
          </p:cNvSpPr>
          <p:nvPr/>
        </p:nvSpPr>
        <p:spPr bwMode="auto">
          <a:xfrm>
            <a:off x="827088" y="404813"/>
            <a:ext cx="7777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 и социальными партнерами</a:t>
            </a:r>
            <a:endParaRPr lang="ru-RU" sz="200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675" y="1112838"/>
            <a:ext cx="8569325" cy="57007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Ознакомление родителей с нетрадиционными методами оздоровления детского организма.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Использование интерактивных методов для привлечения внимания родителей к физкультурно-оздоровительной сфере: организация конкурсов, викторин, проектов, развлечений и т.п.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Пропаганда и освещение опыта семейного воспитания по физическому развитию детей и расширения представлений родителей о формах семейного досуга.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Консультативная, санитарно-просветительская и медико-педагогическая помощь семьям с учётом преобладающих запросов родителей на основе связи ДОУ с медицинскими учреждениями.</a:t>
            </a:r>
            <a:endParaRPr lang="ru-RU" sz="1600"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Организации дискуссий с элементами практикума по вопросам физического развития и воспитания детей.</a:t>
            </a:r>
            <a:endParaRPr lang="ru-RU" sz="1600"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Проведение дней открытых дверей, вечеров вопросов и ответов, совместных развлечений с целью знакомства родителей с формами физкультурно-оздоровительной работы в ДОУ.</a:t>
            </a: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Определение  и использование здоровьесберегающих технологий.</a:t>
            </a:r>
            <a:endParaRPr lang="ru-RU" sz="1600">
              <a:latin typeface="Calibri" pitchFamily="34" charset="0"/>
              <a:cs typeface="Times New Roman" pitchFamily="18" charset="0"/>
            </a:endParaRPr>
          </a:p>
          <a:p>
            <a:pPr marL="342900" indent="-342900" algn="just">
              <a:spcBef>
                <a:spcPts val="500"/>
              </a:spcBef>
              <a:spcAft>
                <a:spcPts val="500"/>
              </a:spcAft>
              <a:buFontTx/>
              <a:buAutoNum type="arabicPeriod" startAt="9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Правовое просвещение родителей на основе изучения социокультурного состояния родителей с целью повышения эффективности взаимодействия семьи и ДОУ, способствующего укреплению семьи, становлению гражданственности воспитанников, повышению имиджа ДОУ и уважению педагогов.</a:t>
            </a:r>
            <a:endParaRPr lang="ru-RU" sz="1600">
              <a:latin typeface="Calibri" pitchFamily="34" charset="0"/>
            </a:endParaRPr>
          </a:p>
          <a:p>
            <a:pPr marL="342900" indent="-342900"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</a:rPr>
              <a:t> </a:t>
            </a:r>
            <a:endParaRPr lang="ru-RU" sz="1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Прямоугольник 4"/>
          <p:cNvSpPr>
            <a:spLocks noChangeArrowheads="1"/>
          </p:cNvSpPr>
          <p:nvPr/>
        </p:nvSpPr>
        <p:spPr bwMode="auto">
          <a:xfrm>
            <a:off x="307975" y="1341438"/>
            <a:ext cx="8569325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Позитивная социализация детей дошкольного возраста, приобщение детей к социокультурным нормам, традициям семьи, общества и государства.</a:t>
            </a:r>
            <a:endParaRPr lang="ru-RU" sz="1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b="1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lang="ru-RU">
              <a:solidFill>
                <a:srgbClr val="C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Усвоение норм и ценностей, принятых в обществе, включая моральные и нравственные ценности.</a:t>
            </a:r>
            <a:endParaRPr lang="ru-RU" sz="1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общения и взаимодействия ребёнка со взрослыми и сверстниками.</a:t>
            </a:r>
            <a:endParaRPr lang="ru-RU" sz="1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Становление самостоятельности, целенаправленности и саморегуляции собственных действий.</a:t>
            </a:r>
            <a:endParaRPr lang="ru-RU" sz="1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социального и эмоционального интеллекта, эмоциональной отзывчивости, сопереживания.</a:t>
            </a:r>
            <a:endParaRPr lang="ru-RU" sz="1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уважительного отношения и чувства принадлежности к своей семье и к сообществу детей и взрослых в ДОУ</a:t>
            </a:r>
            <a:endParaRPr lang="ru-RU" sz="1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позитивных установок к различным видам труда и творчества. </a:t>
            </a:r>
            <a:endParaRPr lang="ru-RU" sz="1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buFont typeface="Symbol" pitchFamily="18" charset="2"/>
              <a:buChar char="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основ безопасного поведения в быту, социуме, природе.</a:t>
            </a:r>
            <a:endParaRPr lang="ru-RU" sz="1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spcAft>
                <a:spcPts val="1000"/>
              </a:spcAft>
              <a:buFont typeface="Symbol" pitchFamily="18" charset="2"/>
              <a:buChar char=""/>
            </a:pPr>
            <a:r>
              <a:rPr lang="ru-RU" sz="1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готовности  к совместной деятельности со сверстниками.</a:t>
            </a:r>
            <a:endParaRPr lang="ru-RU" sz="1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8313" y="404813"/>
            <a:ext cx="8135937" cy="8636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развитие»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450" y="549275"/>
            <a:ext cx="6913563" cy="5600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</a:p>
          <a:p>
            <a:pPr algn="ctr">
              <a:spcAft>
                <a:spcPts val="1000"/>
              </a:spcAft>
            </a:pPr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– </a:t>
            </a:r>
          </a:p>
          <a:p>
            <a:pPr>
              <a:spcAft>
                <a:spcPts val="1000"/>
              </a:spcAft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программа, разрабатываемая, утверждаемая и реализуемая в дошкольном образовательном учреждении: </a:t>
            </a:r>
          </a:p>
          <a:p>
            <a:pPr>
              <a:spcAft>
                <a:spcPts val="1000"/>
              </a:spcAft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федеральным государственным образовательным стандартом дошкольного образования;</a:t>
            </a:r>
          </a:p>
          <a:p>
            <a:pPr>
              <a:spcAft>
                <a:spcPts val="1000"/>
              </a:spcAft>
            </a:pPr>
            <a:r>
              <a:rPr lang="ru-RU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учетом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соответствующей примерной основной образовательной программы дошкольного образования</a:t>
            </a:r>
            <a:endParaRPr lang="ru-RU"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ru-RU" sz="20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ru-RU" sz="160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 со стрелкой вправо 9"/>
          <p:cNvSpPr/>
          <p:nvPr/>
        </p:nvSpPr>
        <p:spPr>
          <a:xfrm rot="5400000">
            <a:off x="2046288" y="2562225"/>
            <a:ext cx="4679950" cy="1501775"/>
          </a:xfrm>
          <a:prstGeom prst="rightArrowCallout">
            <a:avLst>
              <a:gd name="adj1" fmla="val 16455"/>
              <a:gd name="adj2" fmla="val 15845"/>
              <a:gd name="adj3" fmla="val 58172"/>
              <a:gd name="adj4" fmla="val 469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46288" y="168275"/>
            <a:ext cx="4679950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0088" y="1333500"/>
            <a:ext cx="3440112" cy="20240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игровой деятельности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целью освоения различных социальных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ролей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0088" y="3660775"/>
            <a:ext cx="3367087" cy="19923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2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Трудовое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воспитание</a:t>
            </a:r>
            <a:endParaRPr lang="ru-RU" sz="2000" b="1" dirty="0">
              <a:solidFill>
                <a:srgbClr val="C00000"/>
              </a:solidFill>
              <a:ea typeface="Calibri"/>
              <a:cs typeface="Times New Roman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19638" y="3667125"/>
            <a:ext cx="3533775" cy="19939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 детей дошкольного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00588" y="1333500"/>
            <a:ext cx="3532187" cy="202406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безопасного поведения в быту, социуме, природе</a:t>
            </a:r>
            <a:r>
              <a:rPr lang="ru-RU" sz="2000" dirty="0"/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42988" y="5805488"/>
            <a:ext cx="6842125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Aft>
                <a:spcPts val="1000"/>
              </a:spcAft>
            </a:pPr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Вариативная часть представлена реализацией регионального учебного методического комплекта</a:t>
            </a:r>
            <a:endParaRPr lang="ru-RU" b="1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углом вверх 23"/>
          <p:cNvSpPr/>
          <p:nvPr/>
        </p:nvSpPr>
        <p:spPr>
          <a:xfrm flipH="1" flipV="1">
            <a:off x="1628775" y="427038"/>
            <a:ext cx="879475" cy="4297362"/>
          </a:xfrm>
          <a:prstGeom prst="bentUpArrow">
            <a:avLst>
              <a:gd name="adj1" fmla="val 17319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углом вверх 22"/>
          <p:cNvSpPr/>
          <p:nvPr/>
        </p:nvSpPr>
        <p:spPr>
          <a:xfrm flipV="1">
            <a:off x="6738938" y="401638"/>
            <a:ext cx="850900" cy="4322762"/>
          </a:xfrm>
          <a:prstGeom prst="bentUpArrow">
            <a:avLst>
              <a:gd name="adj1" fmla="val 17319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4392613" y="717550"/>
            <a:ext cx="358775" cy="4006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08250" y="188913"/>
            <a:ext cx="4230688" cy="514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797" name="Прямоугольник 1"/>
          <p:cNvSpPr>
            <a:spLocks noChangeArrowheads="1"/>
          </p:cNvSpPr>
          <p:nvPr/>
        </p:nvSpPr>
        <p:spPr bwMode="auto">
          <a:xfrm>
            <a:off x="323850" y="115888"/>
            <a:ext cx="84963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4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 работы  с детьми</a:t>
            </a:r>
            <a:endParaRPr lang="ru-RU" sz="200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8950" y="933450"/>
            <a:ext cx="2363788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 игровой  деятельности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8163" y="2736850"/>
            <a:ext cx="2363787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патриотических чувств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90900" y="4724400"/>
            <a:ext cx="2362200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Труд  в природе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90900" y="3141663"/>
            <a:ext cx="2362200" cy="130333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spcAft>
                <a:spcPts val="1000"/>
              </a:spcAft>
            </a:pPr>
            <a:r>
              <a:rPr lang="ru-RU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</a:t>
            </a:r>
            <a:endParaRPr lang="ru-RU" sz="160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b="1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  собственной  безопасности </a:t>
            </a:r>
            <a:endParaRPr lang="ru-RU" sz="160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27763" y="4724400"/>
            <a:ext cx="2363787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 первичных представлений  о труде взрослых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27763" y="2736850"/>
            <a:ext cx="2363787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Самообслуживание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27763" y="933450"/>
            <a:ext cx="2363787" cy="1558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гендерной, семейной и гражданской принадлежности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59113" y="933450"/>
            <a:ext cx="2952750" cy="19907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Приобщение  к  элементарным  общепринятым     нормам  и  правилам   взаимоотношения  со  сверстниками   и  взрослым</a:t>
            </a:r>
            <a:r>
              <a:rPr lang="ru-RU" b="1" dirty="0">
                <a:solidFill>
                  <a:srgbClr val="002060"/>
                </a:solidFill>
                <a:ea typeface="Calibri"/>
                <a:cs typeface="Times New Roman"/>
              </a:rPr>
              <a:t>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38163" y="4724400"/>
            <a:ext cx="2363787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Хозяйственно-бытовой  труд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Прямоугольник 1"/>
          <p:cNvSpPr>
            <a:spLocks noChangeArrowheads="1"/>
          </p:cNvSpPr>
          <p:nvPr/>
        </p:nvSpPr>
        <p:spPr bwMode="auto">
          <a:xfrm>
            <a:off x="395288" y="260350"/>
            <a:ext cx="8280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 algn="ctr">
              <a:spcAft>
                <a:spcPts val="1000"/>
              </a:spcAft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</a:t>
            </a:r>
            <a:endParaRPr lang="ru-RU" sz="200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765175"/>
            <a:ext cx="8208962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23850" y="2233613"/>
            <a:ext cx="2232025" cy="1597025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2" name="TextBox 3"/>
          <p:cNvSpPr txBox="1">
            <a:spLocks noChangeArrowheads="1"/>
          </p:cNvSpPr>
          <p:nvPr/>
        </p:nvSpPr>
        <p:spPr bwMode="auto">
          <a:xfrm>
            <a:off x="1055688" y="333375"/>
            <a:ext cx="73453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«Социально-коммуникативное развитие»</a:t>
            </a:r>
          </a:p>
        </p:txBody>
      </p:sp>
      <p:sp>
        <p:nvSpPr>
          <p:cNvPr id="5" name="Овал 4"/>
          <p:cNvSpPr/>
          <p:nvPr/>
        </p:nvSpPr>
        <p:spPr>
          <a:xfrm>
            <a:off x="1439863" y="5013325"/>
            <a:ext cx="2124075" cy="1600200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21263" y="5013325"/>
            <a:ext cx="2287587" cy="1600200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084888" y="2565400"/>
            <a:ext cx="1943100" cy="1693863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общения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435350" y="1412875"/>
            <a:ext cx="2073275" cy="1641475"/>
          </a:xfrm>
          <a:prstGeom prst="ellipse">
            <a:avLst/>
          </a:prstGeom>
          <a:solidFill>
            <a:srgbClr val="DEF9FE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967555">
            <a:off x="5724525" y="187642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20753722">
            <a:off x="2436813" y="184626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5152858">
            <a:off x="1383507" y="4098131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0800000">
            <a:off x="3749675" y="551815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7559040">
            <a:off x="6970713" y="4581525"/>
            <a:ext cx="979488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852" name="TextBox 13"/>
          <p:cNvSpPr txBox="1">
            <a:spLocks noChangeArrowheads="1"/>
          </p:cNvSpPr>
          <p:nvPr/>
        </p:nvSpPr>
        <p:spPr bwMode="auto">
          <a:xfrm>
            <a:off x="2713038" y="3411538"/>
            <a:ext cx="32400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Поддержка детской </a:t>
            </a:r>
          </a:p>
          <a:p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игровой инициативы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750" y="260350"/>
            <a:ext cx="7993063" cy="57626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9663" y="981075"/>
            <a:ext cx="6985000" cy="55578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Формирование устной речи и навыков речевого общения с окружающими на основе овладения литературным языком своего народа.</a:t>
            </a:r>
            <a:endParaRPr 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 </a:t>
            </a:r>
            <a:endParaRPr lang="ru-RU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Овладение речью как средством общения и культуры.</a:t>
            </a:r>
            <a:endParaRPr lang="ru-RU">
              <a:latin typeface="Calibri" pitchFamily="34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Обогащение активного словаря.</a:t>
            </a:r>
            <a:endParaRPr lang="ru-RU">
              <a:latin typeface="Calibri" pitchFamily="34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Развитие связной, грамматически правильной диалоговой и монологической речи.</a:t>
            </a:r>
            <a:endParaRPr lang="ru-RU">
              <a:latin typeface="Calibri" pitchFamily="34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Развитие речевого творчества.</a:t>
            </a:r>
            <a:endParaRPr lang="ru-RU">
              <a:latin typeface="Calibri" pitchFamily="34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литературы.</a:t>
            </a:r>
            <a:endParaRPr lang="ru-RU">
              <a:latin typeface="Calibri" pitchFamily="34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Формирование звуковой аналитико-синтетической активности, как предпосылки обучения грамоте.</a:t>
            </a:r>
            <a:endParaRPr lang="ru-RU">
              <a:latin typeface="Calibri" pitchFamily="34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Развитие звуковой и интонационной культуры речи, фонематического слуха.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899594" y="682824"/>
            <a:ext cx="2160240" cy="4572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8889" y="1844824"/>
            <a:ext cx="8424936" cy="4752528"/>
          </a:xfrm>
          <a:prstGeom prst="roundRect">
            <a:avLst>
              <a:gd name="adj" fmla="val 7023"/>
            </a:avLst>
          </a:prstGeom>
          <a:gradFill flip="none" rotWithShape="1">
            <a:gsLst>
              <a:gs pos="0">
                <a:srgbClr val="DEF9FE">
                  <a:shade val="30000"/>
                  <a:satMod val="115000"/>
                </a:srgbClr>
              </a:gs>
              <a:gs pos="50000">
                <a:srgbClr val="DEF9FE">
                  <a:shade val="67500"/>
                  <a:satMod val="115000"/>
                </a:srgbClr>
              </a:gs>
              <a:gs pos="100000">
                <a:srgbClr val="DEF9FE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912431" y="684312"/>
            <a:ext cx="2160240" cy="45720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>
            <a:stCxn id="0" idx="2"/>
            <a:endCxn id="0" idx="0"/>
          </p:cNvCxnSpPr>
          <p:nvPr/>
        </p:nvCxnSpPr>
        <p:spPr>
          <a:xfrm>
            <a:off x="1979613" y="1139825"/>
            <a:ext cx="2592387" cy="7048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0" idx="2"/>
          </p:cNvCxnSpPr>
          <p:nvPr/>
        </p:nvCxnSpPr>
        <p:spPr>
          <a:xfrm flipH="1">
            <a:off x="4486275" y="1141413"/>
            <a:ext cx="2506663" cy="7191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0" idx="3"/>
            <a:endCxn id="0" idx="1"/>
          </p:cNvCxnSpPr>
          <p:nvPr/>
        </p:nvCxnSpPr>
        <p:spPr>
          <a:xfrm>
            <a:off x="3059113" y="911225"/>
            <a:ext cx="2852737" cy="158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1692275" y="2060575"/>
            <a:ext cx="554355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развития речи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4997450" y="3254375"/>
            <a:ext cx="3390900" cy="8620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над различными сторонами языка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997450" y="2533650"/>
            <a:ext cx="3390900" cy="5905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осознания явлений языка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22300" y="3213100"/>
            <a:ext cx="3852863" cy="8620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коммуникативно-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 к развитию речи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11188" y="2517775"/>
            <a:ext cx="3875087" cy="6207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взаимосвязи сенсорного, умственного и речевого развития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22300" y="4221163"/>
            <a:ext cx="3852863" cy="9239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развития языкового чутья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984750" y="4233863"/>
            <a:ext cx="3390900" cy="9239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обогащения мотивации речевой деятельности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116013" y="5229225"/>
            <a:ext cx="6624637" cy="5032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обеспечения активной языковой практики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622300" y="5876925"/>
            <a:ext cx="7753350" cy="6238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 представлена национально-региональным компонентом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879725" y="4292600"/>
            <a:ext cx="3421063" cy="781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139825" y="1439863"/>
            <a:ext cx="1392238" cy="2276475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6726238" y="1416050"/>
            <a:ext cx="1393825" cy="2278063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2879725" y="1341438"/>
            <a:ext cx="3421063" cy="2344737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343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917" name="TextBox 1"/>
          <p:cNvSpPr txBox="1">
            <a:spLocks noChangeArrowheads="1"/>
          </p:cNvSpPr>
          <p:nvPr/>
        </p:nvSpPr>
        <p:spPr bwMode="auto">
          <a:xfrm>
            <a:off x="611188" y="260350"/>
            <a:ext cx="7993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по развитию речи детей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1580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словаря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3686133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 речи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3717032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осознания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явлений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 и речи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12902" y="3717032"/>
            <a:ext cx="2219537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любви и интереса к художественному слову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1124744"/>
            <a:ext cx="2304256" cy="18002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грамматического строя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1812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звуковой культуры речи 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Прямоугольник 1"/>
          <p:cNvSpPr>
            <a:spLocks noChangeArrowheads="1"/>
          </p:cNvSpPr>
          <p:nvPr/>
        </p:nvSpPr>
        <p:spPr bwMode="auto">
          <a:xfrm>
            <a:off x="0" y="960438"/>
            <a:ext cx="9144000" cy="556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Совместное формирование библиотеки для детей (познавательно-художественная литература, энциклопедии).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 «Академия для родителей» - клуб совместной деятельности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Собеседование с ребёнком в присутствии родителей. Проводится с целью определения речевого развития дошкольника и является тактичным способом налаживания общения с родителями, демонстрации возможностей ребёнка. Опосредованно предостерегает родителей от авторитарного управления  развитием ребёнка и жёсткой установки на результат.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Ознакомление родителей с деятельностью детей   (видеозапись). Использование видеоматериалов с целью проведения индивидуальных консультаций с родителями, где анализируется речевое развитие ребёнка, умение общаться со сверстниками. Выявление причин негативных тенденций и совместный с родителями поиск путей их преодоления.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Открытые мероприятия с детьми для родителей.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Организация партнёрской деятельности детей и взрослых по выпуску семейных газет и журналов с целью обогащения коммуникативного опыта дошкольников; создания продуктов творческой  художественно-речевой деятельности (тематические альбомы с рассказами и т.п.) с целью развития речевых способностей и воображения.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Совместные досуги, праздники, литературные вечера на основе взаимодействия родителей и детей, в том числе на татарском языке.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Информирование родителей о содержании деятельности ДОУ по развитию речи, их достижениях и интересах: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Создание в группе тематических выставок при участии родителей: «Дары природы», «История вещей», «Родной край», «Любимый город», «Профессии наших родителей», «Транспорт» и др. целью расширения кругозора и обогащению словаря дошкольников.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Совместная работа родителей, ребёнка и педагога по созданию альбома «Мои интересы и достижения» и др.; по подготовке тематических бесед «Мои любимые игрушки», «Игры детства моих родителей», «На пороге Новый год» и т.п.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Создание тематических выставок детских книг при участии семьи.</a:t>
            </a:r>
            <a:endParaRPr lang="ru-RU" sz="1200" b="1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Тематические литературные и познавательные праздники «Вечер сказок», «Любимые стихи детства» с участием родителей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9938" name="Прямоугольник 2"/>
          <p:cNvSpPr>
            <a:spLocks noChangeArrowheads="1"/>
          </p:cNvSpPr>
          <p:nvPr/>
        </p:nvSpPr>
        <p:spPr bwMode="auto">
          <a:xfrm>
            <a:off x="395288" y="115888"/>
            <a:ext cx="85232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 </a:t>
            </a:r>
          </a:p>
          <a:p>
            <a:pPr algn="ctr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ОО «Речевое развитие» </a:t>
            </a:r>
            <a:endParaRPr 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трелка вниз 7"/>
          <p:cNvSpPr/>
          <p:nvPr/>
        </p:nvSpPr>
        <p:spPr>
          <a:xfrm>
            <a:off x="6538913" y="2446338"/>
            <a:ext cx="385762" cy="682625"/>
          </a:xfrm>
          <a:prstGeom prst="downArrow">
            <a:avLst>
              <a:gd name="adj1" fmla="val 50000"/>
              <a:gd name="adj2" fmla="val 1288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8818048">
            <a:off x="4039394" y="1940719"/>
            <a:ext cx="387350" cy="3071812"/>
          </a:xfrm>
          <a:prstGeom prst="downArrow">
            <a:avLst>
              <a:gd name="adj1" fmla="val 50000"/>
              <a:gd name="adj2" fmla="val 1282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63" name="TextBox 1"/>
          <p:cNvSpPr txBox="1">
            <a:spLocks noChangeArrowheads="1"/>
          </p:cNvSpPr>
          <p:nvPr/>
        </p:nvSpPr>
        <p:spPr bwMode="auto">
          <a:xfrm>
            <a:off x="468313" y="312738"/>
            <a:ext cx="80645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Способы поддержки детской инициативы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речевом развитии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550" y="1565275"/>
            <a:ext cx="273685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163" y="1565275"/>
            <a:ext cx="2736850" cy="914400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педагога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1713" y="4303713"/>
            <a:ext cx="2735262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детей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4163" y="3068638"/>
            <a:ext cx="2736850" cy="3384550"/>
          </a:xfrm>
          <a:prstGeom prst="rect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Виды деятельности с детьми;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дидактических речевых игр;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общение детей, в том числе на татарском языке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16200000">
            <a:off x="4356894" y="3947319"/>
            <a:ext cx="387350" cy="1627188"/>
          </a:xfrm>
          <a:prstGeom prst="downArrow">
            <a:avLst>
              <a:gd name="adj1" fmla="val 50000"/>
              <a:gd name="adj2" fmla="val 1542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трелка вверх 11"/>
          <p:cNvSpPr/>
          <p:nvPr/>
        </p:nvSpPr>
        <p:spPr>
          <a:xfrm rot="6084622">
            <a:off x="3336131" y="1704182"/>
            <a:ext cx="268287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 rot="2512367">
            <a:off x="1452563" y="2411413"/>
            <a:ext cx="268287" cy="88106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 rot="20017337">
            <a:off x="1770063" y="4398963"/>
            <a:ext cx="266700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16812725">
            <a:off x="3455194" y="5307807"/>
            <a:ext cx="268287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 rot="15716761">
            <a:off x="5653881" y="5291932"/>
            <a:ext cx="268287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Стрелка вверх 24"/>
          <p:cNvSpPr/>
          <p:nvPr/>
        </p:nvSpPr>
        <p:spPr>
          <a:xfrm rot="13159233">
            <a:off x="8061325" y="4311650"/>
            <a:ext cx="268288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трелка вверх 25"/>
          <p:cNvSpPr/>
          <p:nvPr/>
        </p:nvSpPr>
        <p:spPr>
          <a:xfrm rot="9001257">
            <a:off x="7037388" y="2312988"/>
            <a:ext cx="268287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 rot="4371080">
            <a:off x="5498306" y="1856582"/>
            <a:ext cx="268287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993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828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«Речевое развитие»</a:t>
            </a:r>
          </a:p>
        </p:txBody>
      </p:sp>
      <p:sp>
        <p:nvSpPr>
          <p:cNvPr id="3" name="Овал 2"/>
          <p:cNvSpPr/>
          <p:nvPr/>
        </p:nvSpPr>
        <p:spPr>
          <a:xfrm>
            <a:off x="900113" y="1249363"/>
            <a:ext cx="2232025" cy="125571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856038" y="1773238"/>
            <a:ext cx="1647825" cy="1379537"/>
          </a:xfrm>
          <a:prstGeom prst="ellipse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(дидактическая, с правилами)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3388837"/>
            <a:ext cx="3024336" cy="1364569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художественной и познавательной литературы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5288" y="2938463"/>
            <a:ext cx="2089150" cy="148907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Викторины, конкурсы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587500" y="4868863"/>
            <a:ext cx="1584325" cy="144145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 рассказ, диалог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84613" y="5013325"/>
            <a:ext cx="1447800" cy="143986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ООД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094413" y="4897438"/>
            <a:ext cx="2101850" cy="1441450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659563" y="3089275"/>
            <a:ext cx="2305050" cy="156368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11863" y="1249363"/>
            <a:ext cx="1800225" cy="143827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2988" y="765175"/>
            <a:ext cx="7489825" cy="4775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– </a:t>
            </a:r>
          </a:p>
          <a:p>
            <a:pPr algn="ctr">
              <a:spcAft>
                <a:spcPts val="1000"/>
              </a:spcAft>
            </a:pPr>
            <a:r>
              <a:rPr lang="ru-RU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нормативно-управленческий документ дошкольного учреждения, характеризующий специфику содержания образования, особенности организации воспитательно-образовательного процесса, характер оказываемых образовательных услуг.</a:t>
            </a:r>
            <a:r>
              <a:rPr lang="ru-RU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750" y="404813"/>
            <a:ext cx="8064500" cy="457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</a:t>
            </a:r>
            <a:r>
              <a:rPr lang="ru-RU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1268413"/>
            <a:ext cx="8064500" cy="42624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</a:t>
            </a:r>
            <a:endParaRPr lang="ru-RU" sz="1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  <a:p>
            <a:pPr algn="just">
              <a:spcBef>
                <a:spcPts val="500"/>
              </a:spcBef>
              <a:buFont typeface="Calibri" pitchFamily="34" charset="0"/>
              <a:buAutoNum type="arabicParenR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Развитие интересов детей, любознательности и познавательной мотивации.</a:t>
            </a:r>
            <a:endParaRPr lang="ru-RU" sz="1600">
              <a:latin typeface="Calibri" pitchFamily="34" charset="0"/>
            </a:endParaRPr>
          </a:p>
          <a:p>
            <a:pPr algn="just">
              <a:spcBef>
                <a:spcPts val="500"/>
              </a:spcBef>
              <a:buFont typeface="Calibri" pitchFamily="34" charset="0"/>
              <a:buAutoNum type="arabicParenR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Формирование познавательных действий, становление сознания.</a:t>
            </a:r>
            <a:endParaRPr lang="ru-RU" sz="1600">
              <a:latin typeface="Calibri" pitchFamily="34" charset="0"/>
            </a:endParaRPr>
          </a:p>
          <a:p>
            <a:pPr algn="just">
              <a:spcBef>
                <a:spcPts val="500"/>
              </a:spcBef>
              <a:buFont typeface="Calibri" pitchFamily="34" charset="0"/>
              <a:buAutoNum type="arabicParenR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Развитие воображения и творческой активности.</a:t>
            </a:r>
            <a:endParaRPr lang="ru-RU" sz="1600">
              <a:latin typeface="Calibri" pitchFamily="34" charset="0"/>
            </a:endParaRPr>
          </a:p>
          <a:p>
            <a:pPr algn="just">
              <a:spcBef>
                <a:spcPts val="500"/>
              </a:spcBef>
              <a:buFont typeface="Calibri" pitchFamily="34" charset="0"/>
              <a:buAutoNum type="arabicParenR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  <a:endParaRPr lang="ru-RU" sz="1600">
              <a:latin typeface="Calibri" pitchFamily="34" charset="0"/>
            </a:endParaRPr>
          </a:p>
          <a:p>
            <a:pPr algn="just">
              <a:spcBef>
                <a:spcPts val="500"/>
              </a:spcBef>
              <a:buFont typeface="Calibri" pitchFamily="34" charset="0"/>
              <a:buAutoNum type="arabicParenR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праздниках.</a:t>
            </a:r>
            <a:endParaRPr lang="ru-RU" sz="1600">
              <a:latin typeface="Calibri" pitchFamily="34" charset="0"/>
            </a:endParaRPr>
          </a:p>
          <a:p>
            <a:pPr algn="just">
              <a:spcBef>
                <a:spcPts val="500"/>
              </a:spcBef>
              <a:buFont typeface="Calibri" pitchFamily="34" charset="0"/>
              <a:buAutoNum type="arabicParenR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планете Земля как общем доме людей, об особенностях её природы, многообразии стран и народов.</a:t>
            </a:r>
            <a:endParaRPr lang="ru-RU" sz="16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8313" y="887413"/>
            <a:ext cx="3959225" cy="6873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математических представлений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8313" y="3933825"/>
            <a:ext cx="3959225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экспериментирование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5175" y="930275"/>
            <a:ext cx="4244975" cy="6445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целостной картины мира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036" name="TextBox 6"/>
          <p:cNvSpPr txBox="1">
            <a:spLocks noChangeArrowheads="1"/>
          </p:cNvSpPr>
          <p:nvPr/>
        </p:nvSpPr>
        <p:spPr bwMode="auto">
          <a:xfrm>
            <a:off x="928688" y="325438"/>
            <a:ext cx="72913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познавательного развития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5138" y="1700213"/>
            <a:ext cx="3962400" cy="19446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 детей, формирование приемов умственной деятельности, творческого и вариативного мышления на основе овладения детьми количественными отношениями предметов и явлений окружающего мира.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579938" y="1700213"/>
            <a:ext cx="4240212" cy="19446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 развитие детей, формирование приемов умственной деятельности, творческого и вариативного мышления на 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расширения знаний об окружающей действительности,  общего кругозора. 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16450" y="3933825"/>
            <a:ext cx="42037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Детское конструирование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8313" y="5057775"/>
            <a:ext cx="3959225" cy="13954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Наблюдения,  опытническая, познавательно-поисковая деятельность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59338" y="5057775"/>
            <a:ext cx="3960812" cy="13954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виды конструирования с познавательной целью, ручной труд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>
            <a:spLocks noChangeArrowheads="1"/>
          </p:cNvSpPr>
          <p:nvPr/>
        </p:nvSpPr>
        <p:spPr bwMode="auto">
          <a:xfrm>
            <a:off x="1733550" y="404813"/>
            <a:ext cx="6048375" cy="576262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tx2">
                <a:lumMod val="75000"/>
              </a:schemeClr>
            </a:solidFill>
            <a:round/>
            <a:headEnd/>
            <a:tailEnd/>
          </a:ln>
          <a:effectLst/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Познавательное развитие дошкольников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>
            <a:spLocks noChangeArrowheads="1"/>
          </p:cNvSpPr>
          <p:nvPr/>
        </p:nvSpPr>
        <p:spPr bwMode="auto">
          <a:xfrm>
            <a:off x="846854" y="1412776"/>
            <a:ext cx="3221090" cy="792088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мышления памяти и внимания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846854" y="2420889"/>
            <a:ext cx="3221090" cy="708496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Различные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виды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деятельности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>
            <a:spLocks noChangeArrowheads="1"/>
          </p:cNvSpPr>
          <p:nvPr/>
        </p:nvSpPr>
        <p:spPr bwMode="auto">
          <a:xfrm>
            <a:off x="872952" y="5589240"/>
            <a:ext cx="3194992" cy="678557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Детская любознательность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846854" y="4420474"/>
            <a:ext cx="3221090" cy="952742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Образовательная деятельность по развитию логики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872952" y="3429000"/>
            <a:ext cx="3194992" cy="720080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Развивающие игры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5021459" y="4420474"/>
            <a:ext cx="3194992" cy="952742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Экспериментирование с </a:t>
            </a:r>
            <a:r>
              <a:rPr lang="ru-RU" sz="1600" b="1" dirty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природным материалом</a:t>
            </a:r>
            <a:endParaRPr lang="ru-RU" sz="1050" b="1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5026732" y="3429001"/>
            <a:ext cx="3194992" cy="720080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воображения </a:t>
            </a:r>
            <a:r>
              <a:rPr lang="ru-RU" sz="1600" b="1" dirty="0">
                <a:solidFill>
                  <a:srgbClr val="B56FF4">
                    <a:lumMod val="50000"/>
                  </a:srgb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творческой активности</a:t>
            </a:r>
            <a:endParaRPr lang="ru-RU" sz="105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5026732" y="2420889"/>
            <a:ext cx="3194992" cy="708497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мышления памяти и внимания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>
            <a:spLocks noChangeArrowheads="1"/>
          </p:cNvSpPr>
          <p:nvPr/>
        </p:nvSpPr>
        <p:spPr bwMode="auto">
          <a:xfrm>
            <a:off x="5026732" y="1412776"/>
            <a:ext cx="3194992" cy="792088"/>
          </a:xfrm>
          <a:prstGeom prst="roundRect">
            <a:avLst>
              <a:gd name="adj" fmla="val 16667"/>
            </a:avLst>
          </a:prstGeom>
          <a:solidFill>
            <a:schemeClr val="bg2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познавательной мотивации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>
            <a:spLocks noChangeArrowheads="1"/>
          </p:cNvSpPr>
          <p:nvPr/>
        </p:nvSpPr>
        <p:spPr bwMode="auto">
          <a:xfrm>
            <a:off x="5034372" y="5741640"/>
            <a:ext cx="3182079" cy="678557"/>
          </a:xfrm>
          <a:prstGeom prst="roundRect">
            <a:avLst>
              <a:gd name="adj" fmla="val 16667"/>
            </a:avLst>
          </a:prstGeom>
          <a:solidFill>
            <a:schemeClr val="accent1">
              <a:lumMod val="60000"/>
              <a:lumOff val="40000"/>
            </a:schemeClr>
          </a:solidFill>
          <a:ln w="19050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upright="1"/>
          <a:lstStyle/>
          <a:p>
            <a:pPr algn="ctr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Использование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схем, символов, знаков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Прямоугольник 2"/>
          <p:cNvSpPr>
            <a:spLocks noChangeArrowheads="1"/>
          </p:cNvSpPr>
          <p:nvPr/>
        </p:nvSpPr>
        <p:spPr bwMode="auto">
          <a:xfrm>
            <a:off x="665163" y="476250"/>
            <a:ext cx="8135937" cy="113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>
              <a:lnSpc>
                <a:spcPct val="115000"/>
              </a:lnSpc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Педагогические условия успешного</a:t>
            </a:r>
            <a:b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полноценного интеллектуального развития детей дошкольного возраста</a:t>
            </a:r>
            <a:endParaRPr lang="ru-RU" sz="160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6082" name="Поле 204"/>
          <p:cNvSpPr txBox="1">
            <a:spLocks noChangeArrowheads="1"/>
          </p:cNvSpPr>
          <p:nvPr/>
        </p:nvSpPr>
        <p:spPr bwMode="auto">
          <a:xfrm>
            <a:off x="336550" y="1916113"/>
            <a:ext cx="4465638" cy="108108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Обеспечение использования собственных, в том числе «ручных», действий в познании различных количественных групп, дающих возможность накопления чувственного опыта предметно-количественного содержания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3" name="Поле 205"/>
          <p:cNvSpPr txBox="1">
            <a:spLocks noChangeArrowheads="1"/>
          </p:cNvSpPr>
          <p:nvPr/>
        </p:nvSpPr>
        <p:spPr bwMode="auto">
          <a:xfrm>
            <a:off x="4932363" y="1916113"/>
            <a:ext cx="3887787" cy="108108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Использование разнообразного дидактического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наглядного материала, 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способствующего выполнению каждым ребенком действий с различными предметами, величинами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4" name="Поле 202"/>
          <p:cNvSpPr txBox="1">
            <a:spLocks noChangeArrowheads="1"/>
          </p:cNvSpPr>
          <p:nvPr/>
        </p:nvSpPr>
        <p:spPr bwMode="auto">
          <a:xfrm>
            <a:off x="336550" y="3284538"/>
            <a:ext cx="4465638" cy="11525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Использование разнообразного дидактического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наглядного материала, 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способствующего выполнению каждым ребенком действий с различными предметами, величинами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5" name="Поле 201"/>
          <p:cNvSpPr txBox="1">
            <a:spLocks noChangeArrowheads="1"/>
          </p:cNvSpPr>
          <p:nvPr/>
        </p:nvSpPr>
        <p:spPr bwMode="auto">
          <a:xfrm>
            <a:off x="4932363" y="3267075"/>
            <a:ext cx="3887787" cy="1169988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Использование разнообразного дидактического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наглядного материала, способствующего выполнению каждым ребенком действий 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различными предметами, величинами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6" name="Поле 197"/>
          <p:cNvSpPr txBox="1">
            <a:spLocks noChangeArrowheads="1"/>
          </p:cNvSpPr>
          <p:nvPr/>
        </p:nvSpPr>
        <p:spPr bwMode="auto">
          <a:xfrm>
            <a:off x="336550" y="4652963"/>
            <a:ext cx="8497888" cy="3413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Организация разнообразных форм взаимодействия: «педагог – дети», «дети – дети»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7" name="Поле 193"/>
          <p:cNvSpPr txBox="1">
            <a:spLocks noChangeArrowheads="1"/>
          </p:cNvSpPr>
          <p:nvPr/>
        </p:nvSpPr>
        <p:spPr bwMode="auto">
          <a:xfrm>
            <a:off x="5075238" y="5375275"/>
            <a:ext cx="3744912" cy="3048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Организация речевого общения детей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8" name="Поле 192"/>
          <p:cNvSpPr txBox="1">
            <a:spLocks noChangeArrowheads="1"/>
          </p:cNvSpPr>
          <p:nvPr/>
        </p:nvSpPr>
        <p:spPr bwMode="auto">
          <a:xfrm>
            <a:off x="336550" y="5373688"/>
            <a:ext cx="3914775" cy="3048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Организация обучения детей 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9" name="Поле 189"/>
          <p:cNvSpPr txBox="1">
            <a:spLocks noChangeArrowheads="1"/>
          </p:cNvSpPr>
          <p:nvPr/>
        </p:nvSpPr>
        <p:spPr bwMode="auto">
          <a:xfrm>
            <a:off x="2016125" y="5949950"/>
            <a:ext cx="5111750" cy="360363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Организация разнообразных форм взаимодействия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трелка вверх 11"/>
          <p:cNvSpPr/>
          <p:nvPr/>
        </p:nvSpPr>
        <p:spPr>
          <a:xfrm rot="6084622">
            <a:off x="3336131" y="1704182"/>
            <a:ext cx="268287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трелка вверх 20"/>
          <p:cNvSpPr/>
          <p:nvPr/>
        </p:nvSpPr>
        <p:spPr>
          <a:xfrm rot="2512367">
            <a:off x="1452563" y="2411413"/>
            <a:ext cx="268287" cy="881062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трелка вверх 21"/>
          <p:cNvSpPr/>
          <p:nvPr/>
        </p:nvSpPr>
        <p:spPr>
          <a:xfrm rot="20017337">
            <a:off x="1770063" y="4398963"/>
            <a:ext cx="266700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Стрелка вверх 22"/>
          <p:cNvSpPr/>
          <p:nvPr/>
        </p:nvSpPr>
        <p:spPr>
          <a:xfrm rot="16812725">
            <a:off x="3455194" y="5307807"/>
            <a:ext cx="268287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Стрелка вверх 23"/>
          <p:cNvSpPr/>
          <p:nvPr/>
        </p:nvSpPr>
        <p:spPr>
          <a:xfrm rot="15716761">
            <a:off x="5653881" y="5291932"/>
            <a:ext cx="268287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Стрелка вверх 24"/>
          <p:cNvSpPr/>
          <p:nvPr/>
        </p:nvSpPr>
        <p:spPr>
          <a:xfrm rot="13159233">
            <a:off x="8061325" y="4311650"/>
            <a:ext cx="268288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трелка вверх 25"/>
          <p:cNvSpPr/>
          <p:nvPr/>
        </p:nvSpPr>
        <p:spPr>
          <a:xfrm rot="9001257">
            <a:off x="7037388" y="2312988"/>
            <a:ext cx="268287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верх 26"/>
          <p:cNvSpPr/>
          <p:nvPr/>
        </p:nvSpPr>
        <p:spPr>
          <a:xfrm rot="4371080">
            <a:off x="5498306" y="1856582"/>
            <a:ext cx="268287" cy="88265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7113" name="Прямоугольник 1"/>
          <p:cNvSpPr>
            <a:spLocks noChangeArrowheads="1"/>
          </p:cNvSpPr>
          <p:nvPr/>
        </p:nvSpPr>
        <p:spPr bwMode="auto">
          <a:xfrm>
            <a:off x="539750" y="333375"/>
            <a:ext cx="828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реализации образовательной области 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развитие»</a:t>
            </a:r>
          </a:p>
        </p:txBody>
      </p:sp>
      <p:sp>
        <p:nvSpPr>
          <p:cNvPr id="3" name="Овал 2"/>
          <p:cNvSpPr/>
          <p:nvPr/>
        </p:nvSpPr>
        <p:spPr>
          <a:xfrm>
            <a:off x="900113" y="1249363"/>
            <a:ext cx="2232025" cy="125571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856038" y="1773238"/>
            <a:ext cx="1647825" cy="1379537"/>
          </a:xfrm>
          <a:prstGeom prst="ellipse">
            <a:avLst/>
          </a:prstGeom>
          <a:solidFill>
            <a:srgbClr val="DEF9FE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развивающая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31840" y="3388837"/>
            <a:ext cx="3024336" cy="1364569"/>
          </a:xfrm>
          <a:prstGeom prst="ellipse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 художественной и познавательной литературы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5288" y="2938463"/>
            <a:ext cx="2089150" cy="148907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Викторины, конкурсы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042988" y="5010150"/>
            <a:ext cx="2128837" cy="144145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84613" y="5013325"/>
            <a:ext cx="1447800" cy="143986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ООД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094413" y="4897438"/>
            <a:ext cx="2101850" cy="1441450"/>
          </a:xfrm>
          <a:prstGeom prst="ellipse">
            <a:avLst/>
          </a:prstGeom>
          <a:solidFill>
            <a:srgbClr val="FFFF00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659563" y="3089275"/>
            <a:ext cx="2305050" cy="156368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Коллекционирование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11863" y="1249363"/>
            <a:ext cx="1800225" cy="1438275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 познания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Прямоугольник 1"/>
          <p:cNvSpPr>
            <a:spLocks noChangeArrowheads="1"/>
          </p:cNvSpPr>
          <p:nvPr/>
        </p:nvSpPr>
        <p:spPr bwMode="auto">
          <a:xfrm>
            <a:off x="323850" y="-171450"/>
            <a:ext cx="842486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lnSpc>
                <a:spcPct val="115000"/>
              </a:lnSpc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 взаимодействия   с семьями воспитанников </a:t>
            </a:r>
            <a:r>
              <a:rPr lang="ru-RU" sz="2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115000"/>
              </a:lnSpc>
            </a:pPr>
            <a:r>
              <a:rPr lang="ru-RU" sz="2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ОО «Познавательное развитие»</a:t>
            </a:r>
            <a:endParaRPr lang="ru-RU" sz="1600" b="1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8130" name="Прямоугольник 3"/>
          <p:cNvSpPr>
            <a:spLocks noChangeArrowheads="1"/>
          </p:cNvSpPr>
          <p:nvPr/>
        </p:nvSpPr>
        <p:spPr bwMode="auto">
          <a:xfrm>
            <a:off x="323850" y="836613"/>
            <a:ext cx="8640763" cy="598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Информирование родителей о содержании и жизнедеятельности детей в ДОУ, их достижениях и интересах</a:t>
            </a: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Собеседование с ребёнком в присутствии родителей с целью определения познавательного развития дошкольника и налаживания общения с родителями, демонстрации возможностей ребёнка. Совместные досуги и мероприятия на основе партнёрской деятельности родителей и педагогов.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Ознакомление родителей с деятельностью детей   (видеозапись) с целью проведения индивидуальных консультаций с родителями</a:t>
            </a: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Посещение культурных учреждений при участии родителей (театр, библиотека, выставочный зал и др.) с целью расширения представлений об окружающем мире, формирования адекватных форм поведения в общественных местах, воспитания положительных эмоций и эстетических чувств.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Открытые мероприятия с детьми для родителей.</a:t>
            </a:r>
            <a:r>
              <a:rPr lang="ru-RU" sz="140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Совместные досуги, праздники, музыкальные и литературные вечера на основе взаимодействия родителей и детей.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Совместные наблюдения явлений природы, общественной жизни с оформлением плакатов, которые становятся достоянием группы. </a:t>
            </a: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Совместное создание тематических альбомов экологической направленности «Птицы», «Животные», «Рыбы», «Цветы» и т.д.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Создание в группе тематических выставок при участии родителей. Совместная работа родителей с ребёнком над созданием семейных альбомов 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Проведение встреч с родителями с целью знакомства с профессиями, формирования уважительного отношения к людям труда.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Создание в группе «коллекций» - наборы открыток, календарей, минералов и др. предметов для познавательно-творческой работы.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  <a:p>
            <a:pPr marL="342900" indent="-342900">
              <a:spcBef>
                <a:spcPts val="500"/>
              </a:spcBef>
              <a:spcAft>
                <a:spcPts val="500"/>
              </a:spcAft>
              <a:buFont typeface="Calibri" pitchFamily="34" charset="0"/>
              <a:buAutoNum type="arabicPeriod"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Игротека в детском саду с приглашением родителей и других членов семьи.</a:t>
            </a:r>
            <a:endParaRPr lang="ru-RU" sz="140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750" y="333375"/>
            <a:ext cx="8208963" cy="10795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 </a:t>
            </a:r>
          </a:p>
          <a:p>
            <a:pPr algn="ctr"/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>
                <a:solidFill>
                  <a:srgbClr val="9D2D0A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развитие»</a:t>
            </a:r>
          </a:p>
          <a:p>
            <a:pPr algn="ctr"/>
            <a:r>
              <a:rPr lang="ru-RU" sz="2000" b="1">
                <a:solidFill>
                  <a:srgbClr val="9D2D0A"/>
                </a:solidFill>
                <a:latin typeface="Times New Roman" pitchFamily="18" charset="0"/>
                <a:cs typeface="Times New Roman" pitchFamily="18" charset="0"/>
              </a:rPr>
              <a:t>Обязательная часть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1557338"/>
            <a:ext cx="8208963" cy="43370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Достижение целей формирования интереса к эстетической стороне окружающей действительности, удовлетворение потребности детей в самовыражении.</a:t>
            </a:r>
            <a:endParaRPr lang="ru-RU" sz="16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>
              <a:latin typeface="Calibri" pitchFamily="34" charset="0"/>
            </a:endParaRPr>
          </a:p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b="1">
              <a:solidFill>
                <a:srgbClr val="C00000"/>
              </a:solidFill>
              <a:latin typeface="Calibri" pitchFamily="34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Становление эстетического отношения к окружающему миру.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Формирование элементарных представлений о видах искусства.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Восприятие музыки, художественной литературы, фольклора.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Стимулирование сопереживания персонажам художественных произведений.</a:t>
            </a:r>
          </a:p>
          <a:p>
            <a:pPr>
              <a:spcAft>
                <a:spcPts val="1000"/>
              </a:spcAft>
              <a:buFont typeface="Calibri" pitchFamily="34" charset="0"/>
              <a:buAutoNum type="arabicPeriod"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</a:p>
          <a:p>
            <a:pPr>
              <a:spcAft>
                <a:spcPts val="1000"/>
              </a:spcAft>
            </a:pP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638" y="1322388"/>
            <a:ext cx="3960812" cy="6873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творчество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84700" y="1335088"/>
            <a:ext cx="4244975" cy="6429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развитие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179" name="TextBox 6"/>
          <p:cNvSpPr txBox="1">
            <a:spLocks noChangeArrowheads="1"/>
          </p:cNvSpPr>
          <p:nvPr/>
        </p:nvSpPr>
        <p:spPr bwMode="auto">
          <a:xfrm>
            <a:off x="1755775" y="325438"/>
            <a:ext cx="5638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</a:t>
            </a:r>
          </a:p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художественно-эстетического развития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8463" y="2205038"/>
            <a:ext cx="3963987" cy="45640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Bef>
                <a:spcPts val="500"/>
              </a:spcBef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Эстетизация   предметно-развивающей среды и быта в целом. </a:t>
            </a:r>
            <a:endParaRPr lang="ru-RU" sz="1200" b="1">
              <a:solidFill>
                <a:srgbClr val="FFFFFF"/>
              </a:solidFill>
              <a:ea typeface="Calibri" pitchFamily="34" charset="0"/>
              <a:cs typeface="Times New Roman" pitchFamily="18" charset="0"/>
            </a:endParaRPr>
          </a:p>
          <a:p>
            <a:pPr algn="just">
              <a:spcBef>
                <a:spcPts val="500"/>
              </a:spcBef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Культурное   обогащение содержания изобра­зительной деятельности, в соответ­ствии с особенностями познаватель­ного развития детей разных возрас­тов.</a:t>
            </a:r>
            <a:endParaRPr lang="ru-RU" sz="1200" b="1">
              <a:solidFill>
                <a:srgbClr val="FFFFFF"/>
              </a:solidFill>
            </a:endParaRPr>
          </a:p>
          <a:p>
            <a:pPr algn="just">
              <a:spcBef>
                <a:spcPts val="500"/>
              </a:spcBef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Взаимосвязь продуктивной деятельности с другими видами детской активности.</a:t>
            </a:r>
            <a:endParaRPr lang="ru-RU" sz="1200" b="1">
              <a:solidFill>
                <a:srgbClr val="FFFFFF"/>
              </a:solidFill>
            </a:endParaRPr>
          </a:p>
          <a:p>
            <a:pPr algn="just">
              <a:spcBef>
                <a:spcPts val="500"/>
              </a:spcBef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Интеграция различных ви­дов изобразительного искусства и ху­дожественной деятельности.</a:t>
            </a:r>
            <a:endParaRPr lang="ru-RU" sz="1200" b="1">
              <a:solidFill>
                <a:srgbClr val="FFFFFF"/>
              </a:solidFill>
            </a:endParaRPr>
          </a:p>
          <a:p>
            <a:pPr algn="just">
              <a:spcBef>
                <a:spcPts val="500"/>
              </a:spcBef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Эстетический ориентир на общечеловеческие ценности Обогащение сенсорно-чувственного опыта.</a:t>
            </a:r>
            <a:endParaRPr lang="ru-RU" sz="1200" b="1">
              <a:solidFill>
                <a:srgbClr val="FFFFFF"/>
              </a:solidFill>
            </a:endParaRPr>
          </a:p>
          <a:p>
            <a:pPr algn="just">
              <a:spcBef>
                <a:spcPts val="500"/>
              </a:spcBef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Организация информационного по­ля - основы для развития образных представлений.</a:t>
            </a:r>
            <a:endParaRPr lang="ru-RU" sz="1200" b="1">
              <a:solidFill>
                <a:srgbClr val="FFFFFF"/>
              </a:solidFill>
            </a:endParaRPr>
          </a:p>
          <a:p>
            <a:pPr algn="just">
              <a:spcBef>
                <a:spcPts val="500"/>
              </a:spcBef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Взаимосвязь обобщённых представлений и спосо­бов действий, направленных на созда­ние выразительного художественного образа.</a:t>
            </a:r>
            <a:endParaRPr lang="ru-RU" sz="1200" b="1">
              <a:solidFill>
                <a:srgbClr val="FFFFFF"/>
              </a:solidFill>
            </a:endParaRPr>
          </a:p>
          <a:p>
            <a:pPr algn="just">
              <a:spcBef>
                <a:spcPts val="500"/>
              </a:spcBef>
            </a:pPr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Естественная ра­дость эстетического восприятия, чувствования и деяния, сохранение непосредственности эстетических ре­акций, эмоциональной открытости.</a:t>
            </a:r>
            <a:endParaRPr lang="ru-RU" sz="1200" b="1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5175" y="2349500"/>
            <a:ext cx="4240213" cy="19431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музыкальности детей и их способности эмоционально воспринимать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музыкально-художественной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музыкальному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искусству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Развитие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воображения и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творческой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активности</a:t>
            </a:r>
            <a:r>
              <a:rPr lang="ru-RU" sz="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08513" y="4292600"/>
            <a:ext cx="4206875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конструирование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24388" y="5373688"/>
            <a:ext cx="4205287" cy="13954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замысла,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оплощение замысла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879725" y="4292600"/>
            <a:ext cx="3421063" cy="781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139825" y="1439863"/>
            <a:ext cx="1392238" cy="2276475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6726238" y="1416050"/>
            <a:ext cx="1393825" cy="2278063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2879725" y="1947863"/>
            <a:ext cx="3421063" cy="2344737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343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1205" name="TextBox 1"/>
          <p:cNvSpPr txBox="1">
            <a:spLocks noChangeArrowheads="1"/>
          </p:cNvSpPr>
          <p:nvPr/>
        </p:nvSpPr>
        <p:spPr bwMode="auto">
          <a:xfrm>
            <a:off x="611188" y="260350"/>
            <a:ext cx="7993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музыкального развития детей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1580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1580" y="3686133"/>
            <a:ext cx="3204356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 детских музыкальных инструментах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3694110"/>
            <a:ext cx="3456384" cy="179222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творчества: музыкального, песенного, танцевального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00192" y="1124744"/>
            <a:ext cx="2304256" cy="18002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Музыкально-ритмические движения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41812" y="1124744"/>
            <a:ext cx="2088232" cy="180020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Пение</a:t>
            </a:r>
            <a:endParaRPr lang="ru-RU" sz="2000" b="1" dirty="0">
              <a:solidFill>
                <a:srgbClr val="F47E5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трелка вниз 19"/>
          <p:cNvSpPr/>
          <p:nvPr/>
        </p:nvSpPr>
        <p:spPr>
          <a:xfrm>
            <a:off x="5235575" y="206375"/>
            <a:ext cx="431800" cy="1277938"/>
          </a:xfrm>
          <a:prstGeom prst="downArrow">
            <a:avLst>
              <a:gd name="adj1" fmla="val 50000"/>
              <a:gd name="adj2" fmla="val 1150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Стрелка углом вверх 23"/>
          <p:cNvSpPr/>
          <p:nvPr/>
        </p:nvSpPr>
        <p:spPr>
          <a:xfrm flipH="1" flipV="1">
            <a:off x="1490663" y="446088"/>
            <a:ext cx="1447800" cy="3419475"/>
          </a:xfrm>
          <a:prstGeom prst="bentUpArrow">
            <a:avLst>
              <a:gd name="adj1" fmla="val 11373"/>
              <a:gd name="adj2" fmla="val 17196"/>
              <a:gd name="adj3" fmla="val 358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Стрелка углом вверх 22"/>
          <p:cNvSpPr/>
          <p:nvPr/>
        </p:nvSpPr>
        <p:spPr>
          <a:xfrm flipV="1">
            <a:off x="6738938" y="401638"/>
            <a:ext cx="850900" cy="2740025"/>
          </a:xfrm>
          <a:prstGeom prst="bentUpArrow">
            <a:avLst>
              <a:gd name="adj1" fmla="val 17319"/>
              <a:gd name="adj2" fmla="val 25000"/>
              <a:gd name="adj3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3425825" y="717550"/>
            <a:ext cx="431800" cy="2670175"/>
          </a:xfrm>
          <a:prstGeom prst="downArrow">
            <a:avLst>
              <a:gd name="adj1" fmla="val 50000"/>
              <a:gd name="adj2" fmla="val 1150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08250" y="188913"/>
            <a:ext cx="4230688" cy="514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2230" name="Прямоугольник 1"/>
          <p:cNvSpPr>
            <a:spLocks noChangeArrowheads="1"/>
          </p:cNvSpPr>
          <p:nvPr/>
        </p:nvSpPr>
        <p:spPr bwMode="auto">
          <a:xfrm>
            <a:off x="323850" y="130175"/>
            <a:ext cx="84963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4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 работы  с детьми</a:t>
            </a:r>
            <a:endParaRPr lang="ru-RU" sz="200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5788" y="935038"/>
            <a:ext cx="2035175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Развитие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продуктивной деятельности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3075" y="3865563"/>
            <a:ext cx="2035175" cy="23923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Рисование, лепка, аппликация, конструирование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70388" y="1484313"/>
            <a:ext cx="2160587" cy="13112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Приобщение  к  изобразительному искусству</a:t>
            </a:r>
            <a:endParaRPr lang="ru-RU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28913" y="3429000"/>
            <a:ext cx="1901825" cy="13049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>
              <a:lnSpc>
                <a:spcPct val="115000"/>
              </a:lnSpc>
              <a:spcBef>
                <a:spcPts val="500"/>
              </a:spcBef>
              <a:tabLst>
                <a:tab pos="228600" algn="l"/>
              </a:tabLst>
            </a:pPr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200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tabLst>
                <a:tab pos="228600" algn="l"/>
              </a:tabLst>
            </a:pPr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детского творчества</a:t>
            </a:r>
            <a:endParaRPr lang="ru-RU" sz="200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284788" y="3141663"/>
            <a:ext cx="3390900" cy="30511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15000"/>
              </a:lnSpc>
            </a:pPr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 музыкально-художественной деятельности;</a:t>
            </a:r>
            <a:endParaRPr lang="ru-RU" sz="2000" b="1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приобщение к музыкальному искусству</a:t>
            </a:r>
            <a:endParaRPr lang="ru-RU" sz="2000" b="1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733925" y="4032250"/>
            <a:ext cx="4032250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формируемая участниками образовательных отношений (не более 40%)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5938" y="4032250"/>
            <a:ext cx="4032250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(не менее 60%)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7900" y="5341938"/>
            <a:ext cx="4032250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Парциальные программы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750" y="5373688"/>
            <a:ext cx="4032250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или Примерная основная образовательная программа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6013" y="530225"/>
            <a:ext cx="6480175" cy="1169988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дошкольного образования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47813" y="1773238"/>
            <a:ext cx="5688012" cy="1057275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приказом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17 октября 2013 г. № 1155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 в Минюсте России 14 ноября 2013 г., регистрационный № 30384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16013" y="2997200"/>
            <a:ext cx="6480175" cy="914400"/>
          </a:xfrm>
          <a:prstGeom prst="round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дошкольного образования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Прямоугольник 4"/>
          <p:cNvSpPr>
            <a:spLocks noChangeArrowheads="1"/>
          </p:cNvSpPr>
          <p:nvPr/>
        </p:nvSpPr>
        <p:spPr bwMode="auto">
          <a:xfrm>
            <a:off x="455613" y="1196975"/>
            <a:ext cx="8281987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1. Совместная организация выставок произведений искусства (декоративно-прикладного) с целью обогащения художественно-эстетических представлений детей.</a:t>
            </a:r>
            <a:endParaRPr lang="ru-RU" sz="14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2. Организация и проведение конкурсов и выставок детского творчества.</a:t>
            </a:r>
            <a:endParaRPr lang="ru-RU" sz="1400" b="1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3. Анкетирование родителей с целью изучения их представлений об эстетическом воспитании детей.</a:t>
            </a:r>
            <a:endParaRPr lang="ru-RU" sz="1400" b="1">
              <a:latin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4. Организация тематических консультаций, папок-передвижек по разным направлениям художественно-эстетического воспитания ребёнка </a:t>
            </a:r>
          </a:p>
          <a:p>
            <a:pPr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5. Организация мероприятий, направленных на распространение семейного опыта художественно-эстетического воспитания ребёнка («Круглый стол», средства массовой информации, альбомы семейного воспитания и др.)</a:t>
            </a:r>
            <a:endParaRPr lang="ru-RU" sz="1400" b="1">
              <a:latin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6. Участие родителей и детей в театрализованной деятельности 7.  Проведение праздников, досугов, литературных и музыкальных вечеров с привлечением родителей.</a:t>
            </a:r>
            <a:endParaRPr lang="ru-RU" sz="1400" b="1">
              <a:latin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8. Приобщение к театрализованному и музыкальному искусству через аудио- и видиотеку. Регулирование тематического подбора для детского восприятия.</a:t>
            </a:r>
            <a:endParaRPr lang="ru-RU" sz="1400" b="1">
              <a:latin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9.  Организация выставок детских работ и совместных тематических выставок детей и родителей.</a:t>
            </a:r>
            <a:endParaRPr lang="ru-RU" sz="1400" b="1">
              <a:latin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10. Совместное издание литературно-художественного  журнала (рисунки, сказки, комиксы, придуманных детьми и их родителями).</a:t>
            </a:r>
            <a:endParaRPr lang="ru-RU" sz="1400" b="1">
              <a:latin typeface="Calibri" pitchFamily="34" charset="0"/>
            </a:endParaRPr>
          </a:p>
          <a:p>
            <a:pPr algn="just">
              <a:spcAft>
                <a:spcPts val="1000"/>
              </a:spcAft>
            </a:pPr>
            <a:r>
              <a:rPr lang="ru-RU" sz="1400" b="1">
                <a:latin typeface="Times New Roman" pitchFamily="18" charset="0"/>
                <a:cs typeface="Times New Roman" pitchFamily="18" charset="0"/>
              </a:rPr>
              <a:t>11. «Поэтическая гостиная». Чтение стихов детьми и родителями.</a:t>
            </a:r>
            <a:endParaRPr lang="ru-RU" sz="1400" b="1">
              <a:latin typeface="Calibri" pitchFamily="34" charset="0"/>
            </a:endParaRPr>
          </a:p>
        </p:txBody>
      </p:sp>
      <p:sp>
        <p:nvSpPr>
          <p:cNvPr id="53250" name="Прямоугольник 5"/>
          <p:cNvSpPr>
            <a:spLocks noChangeArrowheads="1"/>
          </p:cNvSpPr>
          <p:nvPr/>
        </p:nvSpPr>
        <p:spPr bwMode="auto">
          <a:xfrm>
            <a:off x="611188" y="260350"/>
            <a:ext cx="81264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взаимодействия с семьями воспитанников </a:t>
            </a:r>
          </a:p>
          <a:p>
            <a:pPr algn="ctr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ОО «Художественно-эстетическое развитие» </a:t>
            </a:r>
            <a:endParaRPr lang="ru-RU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Прямоугольник 1"/>
          <p:cNvSpPr>
            <a:spLocks noChangeArrowheads="1"/>
          </p:cNvSpPr>
          <p:nvPr/>
        </p:nvSpPr>
        <p:spPr bwMode="auto">
          <a:xfrm>
            <a:off x="323850" y="923925"/>
            <a:ext cx="84248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>
              <a:spcAft>
                <a:spcPts val="1000"/>
              </a:spcAft>
            </a:pPr>
            <a:r>
              <a:rPr lang="ru-RU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Основная часть общеобразовательной программы составляет 60%, вариативная часть – 40%. Вариативная часть  охватывает парциальные программы, национально-региональный компонент.</a:t>
            </a:r>
            <a:endParaRPr lang="ru-RU" sz="1600" b="1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4274" name="TextBox 2"/>
          <p:cNvSpPr txBox="1">
            <a:spLocks noChangeArrowheads="1"/>
          </p:cNvSpPr>
          <p:nvPr/>
        </p:nvSpPr>
        <p:spPr bwMode="auto">
          <a:xfrm>
            <a:off x="323850" y="115888"/>
            <a:ext cx="84248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Описание вариативных форм, способов, методов и средств реализации Программы</a:t>
            </a:r>
            <a:endParaRPr lang="ru-RU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04864"/>
            <a:ext cx="3456384" cy="158417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личностно-ориентированного взаимодействия педагога с детьми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30760" y="4005064"/>
            <a:ext cx="3425216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 algn="ctr">
              <a:spcBef>
                <a:spcPts val="75"/>
              </a:spcBef>
            </a:pPr>
            <a:r>
              <a:rPr lang="ru-RU" sz="2000" b="1">
                <a:solidFill>
                  <a:srgbClr val="9D2D0A"/>
                </a:solidFill>
                <a:latin typeface="Times New Roman" pitchFamily="18" charset="0"/>
                <a:cs typeface="Times New Roman" pitchFamily="18" charset="0"/>
              </a:rPr>
              <a:t>2.3. Технологии исследовательской деятельности</a:t>
            </a:r>
            <a:endParaRPr lang="ru-RU">
              <a:solidFill>
                <a:srgbClr val="9D2D0A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4005064"/>
            <a:ext cx="3240360" cy="18002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 Использование </a:t>
            </a:r>
            <a:r>
              <a:rPr lang="ru-RU" sz="2000" b="1" dirty="0">
                <a:solidFill>
                  <a:srgbClr val="F47E5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парциальных программ в вариативных технологиях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47862" y="2204862"/>
            <a:ext cx="3240360" cy="1296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75"/>
              </a:spcBef>
            </a:pPr>
            <a:r>
              <a:rPr lang="ru-RU" sz="2000" b="1">
                <a:solidFill>
                  <a:srgbClr val="9D2D0A"/>
                </a:solidFill>
                <a:latin typeface="Times New Roman" pitchFamily="18" charset="0"/>
                <a:cs typeface="Times New Roman" pitchFamily="18" charset="0"/>
              </a:rPr>
              <a:t>2.2. Технологии проектной деятельности</a:t>
            </a:r>
            <a:endParaRPr lang="ru-RU" sz="2000">
              <a:solidFill>
                <a:srgbClr val="9D2D0A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Прямоугольник 2"/>
          <p:cNvSpPr>
            <a:spLocks noChangeArrowheads="1"/>
          </p:cNvSpPr>
          <p:nvPr/>
        </p:nvSpPr>
        <p:spPr bwMode="auto">
          <a:xfrm>
            <a:off x="611188" y="188913"/>
            <a:ext cx="8064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pPr algn="ctr"/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r>
              <a:rPr lang="ru-RU">
                <a:latin typeface="Calibri" pitchFamily="34" charset="0"/>
              </a:rPr>
              <a:t>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116013" y="981075"/>
            <a:ext cx="7200900" cy="4318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1">
              <a:spcBef>
                <a:spcPts val="500"/>
              </a:spcBef>
              <a:tabLst>
                <a:tab pos="630238" algn="l"/>
              </a:tabLst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Материально-техническое обеспечение программы</a:t>
            </a:r>
            <a:endParaRPr lang="ru-RU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825" y="1552575"/>
            <a:ext cx="2444750" cy="652463"/>
          </a:xfrm>
          <a:prstGeom prst="round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помещений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43213" y="1552575"/>
            <a:ext cx="3097212" cy="652463"/>
          </a:xfrm>
          <a:prstGeom prst="round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Предметно-развивающая среда в группах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27763" y="1552575"/>
            <a:ext cx="2736850" cy="1370013"/>
          </a:xfrm>
          <a:prstGeom prst="round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методическими рекомендациями и средствами обучения и воспитания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7650" y="2352675"/>
            <a:ext cx="2447925" cy="106997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Групповые 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и раздевальные комнаты </a:t>
            </a:r>
            <a:endParaRPr lang="ru-RU" sz="16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875" y="3475038"/>
            <a:ext cx="2447925" cy="4572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Методический кабинет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25" y="4086225"/>
            <a:ext cx="2447925" cy="187325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Программы,</a:t>
            </a:r>
          </a:p>
          <a:p>
            <a:pPr algn="ctr" fontAlgn="auto"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технологии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пособия по  образовательным областям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9875" y="6092825"/>
            <a:ext cx="2447925" cy="4572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Кабинеты специалистов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024188" y="2352675"/>
            <a:ext cx="2735262" cy="284163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Физкультурный уголок</a:t>
            </a:r>
            <a:endParaRPr lang="ru-RU" sz="140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48000" y="5091113"/>
            <a:ext cx="2724150" cy="5207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экспериментирования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72225" y="3071813"/>
            <a:ext cx="2447925" cy="860425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Методическое обеспечение общего раздела программы</a:t>
            </a:r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9875" y="5167313"/>
            <a:ext cx="2447925" cy="792162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Кабинет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безопасности дорожного движения (</a:t>
            </a:r>
            <a:r>
              <a:rPr lang="ru-RU" sz="1600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автокласс</a:t>
            </a:r>
            <a:r>
              <a:rPr lang="ru-RU" sz="1600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9875" y="4543425"/>
            <a:ext cx="2447925" cy="541338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и гимнастический залы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9875" y="4025900"/>
            <a:ext cx="2447925" cy="4572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Медицинский кабинет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24188" y="2703513"/>
            <a:ext cx="2735262" cy="284162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природы</a:t>
            </a:r>
            <a:endParaRPr lang="ru-RU" sz="140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024188" y="3071813"/>
            <a:ext cx="2735262" cy="284162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50000"/>
              </a:lnSpc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развивающих  игр</a:t>
            </a:r>
            <a:endParaRPr lang="ru-RU" sz="140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24188" y="3433763"/>
            <a:ext cx="2736850" cy="284162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Игровая зона</a:t>
            </a:r>
            <a:endParaRPr lang="ru-RU" sz="140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24188" y="3790950"/>
            <a:ext cx="2735262" cy="284163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Уголок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безопасности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35300" y="4222750"/>
            <a:ext cx="2736850" cy="465138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 «Туган җирем Татарстан»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035300" y="4759325"/>
            <a:ext cx="2736850" cy="284163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Книжный уголок</a:t>
            </a:r>
            <a:endParaRPr lang="ru-RU" sz="140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24188" y="6073775"/>
            <a:ext cx="2736850" cy="495300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художественного творчества</a:t>
            </a:r>
            <a:endParaRPr lang="ru-RU" sz="140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035300" y="5675313"/>
            <a:ext cx="2736850" cy="284162"/>
          </a:xfrm>
          <a:prstGeom prst="rect">
            <a:avLst/>
          </a:prstGeom>
          <a:solidFill>
            <a:srgbClr val="DEF9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Театральный уголок</a:t>
            </a:r>
            <a:endParaRPr lang="ru-RU" sz="1400">
              <a:solidFill>
                <a:schemeClr val="tx1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Прямоугольник 1"/>
          <p:cNvSpPr>
            <a:spLocks noChangeArrowheads="1"/>
          </p:cNvSpPr>
          <p:nvPr/>
        </p:nvSpPr>
        <p:spPr bwMode="auto">
          <a:xfrm>
            <a:off x="179388" y="1052513"/>
            <a:ext cx="86407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>
              <a:spcAft>
                <a:spcPts val="1000"/>
              </a:spcAft>
            </a:pPr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режима пребывания детей в образовательном учреждении </a:t>
            </a:r>
            <a:endParaRPr lang="ru-RU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0113" y="1916113"/>
            <a:ext cx="7343775" cy="294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Режим  работы дошкольного учреждения   и  длительность  пребывания  в  нем  детей  определяются  Уставом и требованиями СанПиН 2.4.1.3049 -13  и  является  следующим: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группы  функционируют  в  режиме  5-дневной  рабочей  недели  с   12-часовым  пребыванием  детей   с  6.30  до  18.30.</a:t>
            </a:r>
            <a:endParaRPr lang="ru-RU" sz="1600">
              <a:latin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качественного обеспечения организации жизнедеятельности детей для каждого возрастного периода в детском саду составлен режим дня с учетом требований СанПиН 2.4.1.3049-13 </a:t>
            </a:r>
          </a:p>
          <a:p>
            <a:pPr algn="just">
              <a:spcAft>
                <a:spcPts val="1000"/>
              </a:spcAf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Режим дня  составляется на холодное время года и на  летний период  по всем возрастным группам </a:t>
            </a:r>
            <a:endParaRPr lang="ru-RU" sz="16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3459163" y="14271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819275" algn="l"/>
                <a:tab pos="2970213" algn="ctr"/>
              </a:tabLst>
            </a:pPr>
            <a:endParaRPr lang="ru-RU">
              <a:cs typeface="Arial" charset="0"/>
            </a:endParaRPr>
          </a:p>
        </p:txBody>
      </p:sp>
      <p:sp>
        <p:nvSpPr>
          <p:cNvPr id="57346" name="Прямоугольник 3"/>
          <p:cNvSpPr>
            <a:spLocks noChangeArrowheads="1"/>
          </p:cNvSpPr>
          <p:nvPr/>
        </p:nvSpPr>
        <p:spPr bwMode="auto">
          <a:xfrm>
            <a:off x="468313" y="115888"/>
            <a:ext cx="8280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algn="ctr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организации </a:t>
            </a:r>
          </a:p>
          <a:p>
            <a:pPr marL="457200" algn="ctr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развивающей предметно-пространственной среды</a:t>
            </a:r>
            <a:endParaRPr lang="ru-RU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850" y="858838"/>
            <a:ext cx="8496300" cy="69326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обеспечивает максимальную реализацию образовательного потенциала пространства МБДОУ, группы и участка,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    Развивающая предметно-пространственная среда должна обеспечивает реализацию различных образовательных программ; учет национально-культурных, климатических условий, в которых осуществляется образовательная деятельность; учет возрастных особенностей детей.</a:t>
            </a:r>
            <a:endParaRPr lang="ru-RU" sz="1600">
              <a:latin typeface="Times New Roman" pitchFamily="18" charset="0"/>
            </a:endParaRPr>
          </a:p>
          <a:p>
            <a:pPr algn="just"/>
            <a:r>
              <a:rPr lang="ru-RU" sz="1600" b="1">
                <a:latin typeface="Times New Roman" pitchFamily="18" charset="0"/>
                <a:cs typeface="Times New Roman" pitchFamily="18" charset="0"/>
              </a:rPr>
              <a:t>Развивающая  предметно-пространственная среда  построена  на  следующих  принципах:</a:t>
            </a:r>
            <a:endParaRPr lang="ru-RU" sz="1600">
              <a:latin typeface="Times New Roman" pitchFamily="18" charset="0"/>
            </a:endParaRPr>
          </a:p>
          <a:p>
            <a:pPr algn="just">
              <a:spcBef>
                <a:spcPts val="500"/>
              </a:spcBef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Насыщенность, трансформируемость, полифункциональность, вариативность, доступность, безопасность.</a:t>
            </a:r>
          </a:p>
          <a:p>
            <a:pPr algn="just"/>
            <a:r>
              <a:rPr lang="ru-RU" sz="16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Насыщенность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среды соответствует возрастным возможностям детей и содержанию Программы, которая  обеспечивает:</a:t>
            </a:r>
          </a:p>
          <a:p>
            <a:pPr algn="just">
              <a:buFontTx/>
              <a:buChar char="-"/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игровую, познавательную, исследовательскую и творческую активность всех воспитанников, экспериментирование с доступными детям материалами (в том числе с песком и водой);</a:t>
            </a:r>
          </a:p>
          <a:p>
            <a:pPr algn="just">
              <a:buFontTx/>
              <a:buChar char="-"/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эмоциональное благополучие детей во взаимодействии с предметно-пространственным окружением;</a:t>
            </a:r>
          </a:p>
          <a:p>
            <a:pPr algn="just">
              <a:buFontTx/>
              <a:buChar char="-"/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возможность самовыражения детей.</a:t>
            </a:r>
            <a:endParaRPr lang="ru-RU" sz="16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spcBef>
                <a:spcPts val="500"/>
              </a:spcBef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i="1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>
              <a:latin typeface="Times New Roman" pitchFamily="18" charset="0"/>
            </a:endParaRPr>
          </a:p>
          <a:p>
            <a:pPr>
              <a:spcBef>
                <a:spcPts val="500"/>
              </a:spcBef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3" y="1628775"/>
            <a:ext cx="8496300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just">
              <a:tabLst>
                <a:tab pos="630238" algn="l"/>
              </a:tabLst>
            </a:pPr>
            <a:r>
              <a:rPr lang="ru-RU" sz="16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пространства дает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детей;</a:t>
            </a:r>
            <a:endParaRPr lang="ru-RU" sz="16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457200" algn="just">
              <a:buFontTx/>
              <a:buChar char="-"/>
              <a:tabLst>
                <a:tab pos="630238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двигательную активность, в том числе развитие крупной и мелкой моторики, участие в подвижных играх и соревнованиях;</a:t>
            </a:r>
          </a:p>
          <a:p>
            <a:pPr marL="457200" algn="just">
              <a:tabLst>
                <a:tab pos="630238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Полифункциональность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материалов позволяет разнообразно использовать различные  составляющих предметной среды: детскую мебель, маты, мягкие модули, ширмы, природные материалы, пригодные  в разных видах детской активности (в том числе в качестве предметов-заместителей в детской игре).</a:t>
            </a:r>
            <a:endParaRPr lang="ru-RU" sz="1600">
              <a:solidFill>
                <a:srgbClr val="000000"/>
              </a:solidFill>
              <a:latin typeface="Times New Roman" pitchFamily="18" charset="0"/>
            </a:endParaRPr>
          </a:p>
          <a:p>
            <a:pPr marL="457200" algn="just">
              <a:tabLst>
                <a:tab pos="630238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Вариативность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среды позволяет создать различные пространства (для игры, конструирования, уединения и пр.), а также разнообразный материал, игры, игрушки и оборудование, обеспечивают свободный выбор детей.</a:t>
            </a:r>
            <a:endParaRPr lang="ru-RU" sz="1600">
              <a:solidFill>
                <a:srgbClr val="000000"/>
              </a:solidFill>
              <a:latin typeface="Times New Roman" pitchFamily="18" charset="0"/>
            </a:endParaRPr>
          </a:p>
          <a:p>
            <a:pPr marL="457200" algn="just">
              <a:tabLst>
                <a:tab pos="630238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Игровой материал периодически сменяется, что стимулирует  игровую, двигательную, познавательную и исследовательскую активность детей.</a:t>
            </a:r>
            <a:endParaRPr lang="ru-RU" sz="1600">
              <a:solidFill>
                <a:srgbClr val="000000"/>
              </a:solidFill>
              <a:latin typeface="Times New Roman" pitchFamily="18" charset="0"/>
            </a:endParaRPr>
          </a:p>
          <a:p>
            <a:pPr marL="457200" algn="just">
              <a:tabLst>
                <a:tab pos="630238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Доступность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среды создает условия для свободного доступа детей к играм, игрушкам, материалам, пособиям, обеспечивающим все основные виды детской активности;</a:t>
            </a:r>
            <a:endParaRPr lang="ru-RU" sz="1600">
              <a:solidFill>
                <a:srgbClr val="000000"/>
              </a:solidFill>
              <a:latin typeface="Times New Roman" pitchFamily="18" charset="0"/>
            </a:endParaRPr>
          </a:p>
          <a:p>
            <a:pPr marL="457200" algn="just">
              <a:tabLst>
                <a:tab pos="630238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исправность и сохранность материалов и оборудования.</a:t>
            </a:r>
            <a:endParaRPr lang="ru-RU" sz="1600">
              <a:solidFill>
                <a:srgbClr val="000000"/>
              </a:solidFill>
              <a:latin typeface="Times New Roman" pitchFamily="18" charset="0"/>
            </a:endParaRPr>
          </a:p>
          <a:p>
            <a:pPr marL="457200">
              <a:tabLst>
                <a:tab pos="630238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Безопасность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предметно-пространственной среды обеспечивает соответствие всех ее элементов требованиям по надежности и безопасности их использования.</a:t>
            </a:r>
            <a:endParaRPr lang="ru-RU" sz="1600">
              <a:solidFill>
                <a:srgbClr val="000000"/>
              </a:solidFill>
              <a:latin typeface="Times New Roman" pitchFamily="18" charset="0"/>
            </a:endParaRPr>
          </a:p>
          <a:p>
            <a:pPr marL="457200" algn="just">
              <a:tabLst>
                <a:tab pos="630238" algn="l"/>
              </a:tabLs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>
              <a:latin typeface="Calibri" pitchFamily="34" charset="0"/>
            </a:endParaRPr>
          </a:p>
        </p:txBody>
      </p:sp>
      <p:sp>
        <p:nvSpPr>
          <p:cNvPr id="58370" name="Прямоугольник 2"/>
          <p:cNvSpPr>
            <a:spLocks noChangeArrowheads="1"/>
          </p:cNvSpPr>
          <p:nvPr/>
        </p:nvSpPr>
        <p:spPr bwMode="auto">
          <a:xfrm>
            <a:off x="395288" y="584200"/>
            <a:ext cx="7848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algn="ctr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организации </a:t>
            </a:r>
          </a:p>
          <a:p>
            <a:pPr marL="457200" algn="ctr"/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развивающей предметно-пространственной среды</a:t>
            </a:r>
            <a:endParaRPr lang="ru-RU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23963" y="188913"/>
            <a:ext cx="6661150" cy="914400"/>
          </a:xfrm>
          <a:prstGeom prst="round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 ФГОС ДО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635375" y="5732463"/>
            <a:ext cx="4525963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28938" y="4581525"/>
            <a:ext cx="4524375" cy="914400"/>
          </a:xfrm>
          <a:prstGeom prst="roundRect">
            <a:avLst/>
          </a:prstGeom>
          <a:solidFill>
            <a:srgbClr val="D4CEF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11413" y="3500438"/>
            <a:ext cx="4524375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43075" y="2420938"/>
            <a:ext cx="4525963" cy="914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23963" y="1341438"/>
            <a:ext cx="4525962" cy="9144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3575" y="334963"/>
            <a:ext cx="3455988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</a:t>
            </a:r>
            <a:endParaRPr lang="ru-RU" sz="2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188" y="833438"/>
            <a:ext cx="7921625" cy="5530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buClr>
                <a:srgbClr val="000000"/>
              </a:buClr>
            </a:pPr>
            <a:r>
              <a:rPr lang="en-US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раздел  </a:t>
            </a:r>
            <a:endParaRPr lang="ru-RU" sz="16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500"/>
              </a:spcBef>
              <a:buClr>
                <a:srgbClr val="000000"/>
              </a:buClr>
              <a:buFont typeface="Calibri" pitchFamily="34" charset="0"/>
              <a:buAutoNum type="arabicPeriod"/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Пояснительная записка.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742950" lvl="1" indent="-285750"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Общие сведения</a:t>
            </a:r>
            <a:endParaRPr lang="ru-RU" sz="1600">
              <a:latin typeface="Times New Roman" pitchFamily="18" charset="0"/>
            </a:endParaRPr>
          </a:p>
          <a:p>
            <a:pPr marL="742950" lvl="1" indent="-285750"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Цели и задачи реализации Программы</a:t>
            </a:r>
            <a:endParaRPr lang="ru-RU" sz="1600">
              <a:latin typeface="Times New Roman" pitchFamily="18" charset="0"/>
              <a:ea typeface="Calibri" pitchFamily="34" charset="0"/>
              <a:cs typeface="Calibri" pitchFamily="34" charset="0"/>
            </a:endParaRPr>
          </a:p>
          <a:p>
            <a:pPr marL="742950" lvl="1" indent="-285750"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Принципы и подходы к формированию Программы</a:t>
            </a:r>
            <a:endParaRPr lang="ru-RU" sz="1600">
              <a:latin typeface="Times New Roman" pitchFamily="18" charset="0"/>
            </a:endParaRPr>
          </a:p>
          <a:p>
            <a:pPr marL="742950" lvl="1" indent="-285750"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Характеристики особенностей развития детей дошкольного возраста</a:t>
            </a:r>
            <a:endParaRPr lang="ru-RU" sz="1600">
              <a:latin typeface="Times New Roman" pitchFamily="18" charset="0"/>
            </a:endParaRPr>
          </a:p>
          <a:p>
            <a:pPr>
              <a:spcBef>
                <a:spcPts val="500"/>
              </a:spcBef>
              <a:buClr>
                <a:srgbClr val="000000"/>
              </a:buClr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программы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500"/>
              </a:spcBef>
              <a:buClr>
                <a:srgbClr val="000000"/>
              </a:buClr>
            </a:pPr>
            <a:r>
              <a:rPr lang="en-US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II.    </a:t>
            </a: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  раздел </a:t>
            </a:r>
            <a:endParaRPr lang="ru-RU" sz="16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1. Описание образовательной деятельности в соответствии с направлениями развития ребенка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2.  Описание вариативных форм, способов, методов и средств реализации Программы</a:t>
            </a:r>
            <a:endParaRPr lang="en-US" sz="160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III.  </a:t>
            </a:r>
            <a:r>
              <a:rPr lang="ru-RU" sz="16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</a:t>
            </a:r>
            <a:endParaRPr lang="ru-RU" sz="16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Материально-техническое обеспечение программы.</a:t>
            </a:r>
            <a:endParaRPr lang="ru-RU" sz="1600">
              <a:latin typeface="Times New Roman" pitchFamily="18" charset="0"/>
            </a:endParaRP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Психолого- педагогические условия</a:t>
            </a: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Особенности организации развивающей предметно-пространственной среды </a:t>
            </a:r>
          </a:p>
          <a:p>
            <a:pPr>
              <a:spcBef>
                <a:spcPts val="500"/>
              </a:spcBef>
              <a:buFont typeface="Calibri" pitchFamily="34" charset="0"/>
              <a:buNone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4.Финансовые условия</a:t>
            </a:r>
          </a:p>
          <a:p>
            <a:pPr>
              <a:spcBef>
                <a:spcPts val="500"/>
              </a:spcBef>
              <a:buFont typeface="Calibri" pitchFamily="34" charset="0"/>
              <a:buNone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5.Организация режима пребывания детей в образовательном учреждении</a:t>
            </a:r>
          </a:p>
          <a:p>
            <a:pPr>
              <a:spcBef>
                <a:spcPts val="500"/>
              </a:spcBef>
              <a:buFont typeface="Calibri" pitchFamily="34" charset="0"/>
              <a:buAutoNum type="arabicPeriod"/>
            </a:pPr>
            <a:endParaRPr lang="ru-RU" sz="1600">
              <a:latin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88" y="200025"/>
            <a:ext cx="4138612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42900" indent="-342900" algn="ctr">
              <a:lnSpc>
                <a:spcPct val="150000"/>
              </a:lnSpc>
              <a:buFont typeface="Calibri" pitchFamily="34" charset="0"/>
              <a:buAutoNum type="romanUcPeriod"/>
            </a:pPr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ЦЕЛЕВОЙ РАЗДЕЛ ПРОГРАММЫ</a:t>
            </a:r>
            <a:endParaRPr lang="ru-RU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836613"/>
            <a:ext cx="8713787" cy="58547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ПОЯСНИТЕЛЬНАЯ ЗАПИСКА</a:t>
            </a:r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1.1. Общие сведения.</a:t>
            </a:r>
            <a:endParaRPr lang="ru-RU" sz="1600">
              <a:latin typeface="Times New Roman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Основная общеобразовательная программа  Муниципального бюджетного дошкольного образовательного учреждения «Детский сад №11 «Пчелка» г. Нурлат  Республики Татарстан «обеспечивает разностороннее развитие детей в возрасте от 3 до 7 лет с учётом их возрастных и индивидуальных особенностей по основным направлениям – физическому, социально-личностному, познавательно-речевому и художественно-эстетическому. Программа обеспечивает достижение воспитанниками готовности к школе.</a:t>
            </a:r>
            <a:endParaRPr lang="ru-RU" sz="1600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Муниципальное бюджетное дошкольное образовательное учреждение «Детский сад №11 «Пчелка» г. Нурлат  Республики Татарстан, расположено по адресу: 423041 РТ,  г.Нурлат, ул. Ленина, дом 18 А,  функционирует с 1959 года.</a:t>
            </a:r>
            <a:endParaRPr lang="ru-RU" sz="1600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Учредителем детского сада является  исполнительный комитет  Нурлатского муниципального  района Республики Татарстан.  Дошкольное учреждение имеет оформленную правовую базу: Устав, лицензию (регистрационный №  5908 от 15 декабря 2014 года, серия 16 Л 01 №  0001691 - бессрочно).</a:t>
            </a:r>
            <a:endParaRPr lang="ru-RU" sz="1600">
              <a:latin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организационно-правовой форме  «Детский сад №11 «Пчелка» является муниципальным бюджетным учреждением. </a:t>
            </a:r>
            <a:endParaRPr lang="ru-RU" sz="1600">
              <a:latin typeface="Times New Roman" pitchFamily="18" charset="0"/>
            </a:endParaRPr>
          </a:p>
          <a:p>
            <a:pPr>
              <a:spcAft>
                <a:spcPts val="1000"/>
              </a:spcAft>
              <a:buFont typeface="Symbol" pitchFamily="18" charset="2"/>
              <a:buChar char=""/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типу реализуемых образовательных программ – дошкольным образовательным учреждением, </a:t>
            </a:r>
            <a:endParaRPr lang="ru-RU" sz="16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spcBef>
                <a:spcPts val="125"/>
              </a:spcBef>
              <a:buFont typeface="Symbol" pitchFamily="18" charset="2"/>
              <a:buChar char=""/>
            </a:pP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виду – детский сад .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663" y="260350"/>
            <a:ext cx="8353425" cy="59515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 algn="ctr">
              <a:spcBef>
                <a:spcPts val="125"/>
              </a:spcBef>
              <a:tabLst>
                <a:tab pos="228600" algn="l"/>
              </a:tabLst>
            </a:pPr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1.2.   Нормативно-правовая база</a:t>
            </a:r>
            <a:endParaRPr lang="ru-RU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 algn="ctr">
              <a:spcBef>
                <a:spcPts val="213"/>
              </a:spcBef>
              <a:tabLst>
                <a:tab pos="228600" algn="l"/>
              </a:tabLst>
            </a:pPr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Федеральные документы</a:t>
            </a:r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28600" indent="-228600" algn="just">
              <a:spcBef>
                <a:spcPts val="125"/>
              </a:spcBef>
              <a:buFont typeface="Calibri" pitchFamily="34" charset="0"/>
              <a:buAutoNum type="arabicPeriod"/>
              <a:tabLst>
                <a:tab pos="228600" algn="l"/>
              </a:tabLst>
            </a:pP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РФ «Об образовании» (29 декабря 2012 года № 273 - ФЗ)</a:t>
            </a:r>
          </a:p>
          <a:p>
            <a:pPr marL="228600" indent="-228600" algn="just">
              <a:buFont typeface="Calibri" pitchFamily="34" charset="0"/>
              <a:buAutoNum type="arabicPeriod"/>
              <a:tabLst>
                <a:tab pos="228600" algn="l"/>
              </a:tabLst>
            </a:pP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Приказ Министерства образования и науки Российской Федерации (Минобрнауки России) от 17 октября 2013 г. N 1155 г. Москва "Об утверждении федерального государственного образовательного стандарта дошкольного образования"</a:t>
            </a:r>
          </a:p>
          <a:p>
            <a:pPr marL="228600" indent="-228600" algn="just">
              <a:buFont typeface="Calibri" pitchFamily="34" charset="0"/>
              <a:buAutoNum type="arabicPeriod"/>
              <a:tabLst>
                <a:tab pos="228600" algn="l"/>
              </a:tabLst>
            </a:pP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государственный образовательный стандарт дошкольного образования (зарегистрирован в Минюсте РФ 14 ноября 2013 г. № 30384)</a:t>
            </a:r>
          </a:p>
          <a:p>
            <a:pPr marL="228600" indent="-228600" algn="just">
              <a:buFont typeface="Calibri" pitchFamily="34" charset="0"/>
              <a:buAutoNum type="arabicPeriod"/>
              <a:tabLst>
                <a:tab pos="228600" algn="l"/>
              </a:tabLst>
            </a:pP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Письмо Министерства образования и науки Российской Федерации</a:t>
            </a:r>
            <a:b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от 28 февраля 2014 г. № 08-249 Комментарии к   ФГОС дошкольного образования  </a:t>
            </a:r>
          </a:p>
          <a:p>
            <a:pPr marL="228600" indent="-228600" algn="just">
              <a:buFont typeface="Calibri" pitchFamily="34" charset="0"/>
              <a:buAutoNum type="arabicPeriod"/>
              <a:tabLst>
                <a:tab pos="228600" algn="l"/>
              </a:tabLst>
            </a:pP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Порядок организации и осуществления образовательной деятельности по общеобразовательным программам дошкольного образования, утвержденном приказом Министерства образования и науки Российской Федерации от 30. 08. 2013 г.    № 1014</a:t>
            </a:r>
          </a:p>
          <a:p>
            <a:pPr marL="228600" indent="-228600" algn="just">
              <a:buFont typeface="Calibri" pitchFamily="34" charset="0"/>
              <a:buAutoNum type="arabicPeriod"/>
              <a:tabLst>
                <a:tab pos="228600" algn="l"/>
              </a:tabLst>
            </a:pPr>
            <a:r>
              <a:rPr lang="ru-RU" sz="14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Постановление Главного государственного санитарного      врача РФ "Об утверждении СаНПиН 2.4.1.3049-13      "Санитарно-эпидемиологические требования к устройству, содержанию и организации режима работы дошкольных образовательных организаций" от 15 мая 2013 года №26 </a:t>
            </a:r>
          </a:p>
          <a:p>
            <a:pPr marL="228600" indent="-228600" algn="ctr">
              <a:spcBef>
                <a:spcPts val="388"/>
              </a:spcBef>
              <a:tabLst>
                <a:tab pos="228600" algn="l"/>
              </a:tabLst>
            </a:pPr>
            <a:r>
              <a:rPr lang="ru-RU" sz="1400" b="1" i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Региональные документы</a:t>
            </a:r>
            <a:endParaRPr lang="ru-RU" sz="1400">
              <a:latin typeface="Times New Roman" pitchFamily="18" charset="0"/>
            </a:endParaRPr>
          </a:p>
          <a:p>
            <a:pPr marL="228600" indent="-228600" algn="just">
              <a:buFont typeface="Calibri" pitchFamily="34" charset="0"/>
              <a:buAutoNum type="arabicPeriod"/>
              <a:tabLst>
                <a:tab pos="228600" algn="l"/>
              </a:tabLst>
            </a:pPr>
            <a:r>
              <a:rPr lang="ru-RU" sz="1200">
                <a:latin typeface="Times New Roman" pitchFamily="18" charset="0"/>
                <a:ea typeface="TimesNewRomanPSMT"/>
                <a:cs typeface="TimesNewRomanPSMT"/>
              </a:rPr>
              <a:t>Закон РТ № 16 от 03.03.2012 г. «О государственных языках РТ и других языках в РТ».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marL="228600" indent="-228600" algn="just">
              <a:buFont typeface="Calibri" pitchFamily="34" charset="0"/>
              <a:buAutoNum type="arabicPeriod"/>
              <a:tabLst>
                <a:tab pos="228600" algn="l"/>
              </a:tabLst>
            </a:pPr>
            <a:r>
              <a:rPr lang="ru-RU" sz="1200">
                <a:latin typeface="Times New Roman" pitchFamily="18" charset="0"/>
                <a:ea typeface="TimesNewRomanPSMT"/>
                <a:cs typeface="TimesNewRomanPSMT"/>
              </a:rPr>
              <a:t>Методические  рекомендации  по организации обучения детей татарскому (русскому)  языку в дошкольных образовательных организациях от 08.11.2013г. № 15588/13.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pPr marL="228600" indent="-228600" algn="ctr">
              <a:spcBef>
                <a:spcPts val="413"/>
              </a:spcBef>
              <a:tabLst>
                <a:tab pos="228600" algn="l"/>
              </a:tabLst>
            </a:pPr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Локальные документы</a:t>
            </a:r>
            <a:endParaRPr lang="ru-RU" sz="1400">
              <a:latin typeface="Times New Roman" pitchFamily="18" charset="0"/>
            </a:endParaRPr>
          </a:p>
          <a:p>
            <a:pPr marL="228600" indent="-228600" algn="just">
              <a:buFont typeface="Times New Roman" pitchFamily="18" charset="0"/>
              <a:buAutoNum type="arabicPeriod"/>
              <a:tabLst>
                <a:tab pos="228600" algn="l"/>
              </a:tabLst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Приказ № 65  от 31.08.2017  «О  создании рабочей группы по введению Федерального государственного образовательного стандарта дошкольного образования в «Детский сад №11 «Пчелка» г. Нурлат РТ</a:t>
            </a:r>
            <a:endParaRPr lang="ru-RU" sz="1400">
              <a:latin typeface="Times New Roman" pitchFamily="18" charset="0"/>
            </a:endParaRPr>
          </a:p>
          <a:p>
            <a:pPr marL="228600" indent="-228600" algn="just">
              <a:buFont typeface="Times New Roman" pitchFamily="18" charset="0"/>
              <a:buAutoNum type="arabicPeriod"/>
              <a:tabLst>
                <a:tab pos="228600" algn="l"/>
              </a:tabLst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Решение педагогического совета (протокол № 2 от 05.09.2014 г.) о рассмотрении и </a:t>
            </a:r>
            <a:endParaRPr lang="ru-RU" sz="1400">
              <a:latin typeface="Times New Roman" pitchFamily="18" charset="0"/>
            </a:endParaRPr>
          </a:p>
          <a:p>
            <a:pPr marL="228600" indent="-228600" algn="just">
              <a:tabLst>
                <a:tab pos="228600" algn="l"/>
              </a:tabLst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      принятии основной образовательной программы.</a:t>
            </a:r>
            <a:endParaRPr lang="ru-RU" sz="1400">
              <a:latin typeface="Times New Roman" pitchFamily="18" charset="0"/>
            </a:endParaRPr>
          </a:p>
          <a:p>
            <a:pPr marL="228600" indent="-228600" algn="just">
              <a:tabLst>
                <a:tab pos="228600" algn="l"/>
              </a:tabLst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488" y="981075"/>
            <a:ext cx="8280400" cy="33829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Содержание образовательного процесса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выстроено в соответствии с  программами:</a:t>
            </a:r>
            <a:endParaRPr lang="ru-RU" sz="1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600" b="1" i="1" u="sng">
                <a:solidFill>
                  <a:srgbClr val="5D0DA5"/>
                </a:solidFill>
                <a:latin typeface="Times New Roman" pitchFamily="18" charset="0"/>
                <a:cs typeface="Times New Roman" pitchFamily="18" charset="0"/>
              </a:rPr>
              <a:t>Комплексные программы:</a:t>
            </a:r>
            <a:r>
              <a:rPr lang="ru-RU" sz="1600" b="1">
                <a:solidFill>
                  <a:srgbClr val="5D0DA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</a:rPr>
              <a:t>Программа воспитания и обучения в детском саду «От рождения до школы» под редакцией Н.Е. Вераксы, Т.С. Комаровой, М.А. Васильевой.</a:t>
            </a:r>
          </a:p>
          <a:p>
            <a:pPr>
              <a:spcAft>
                <a:spcPts val="1000"/>
              </a:spcAft>
            </a:pPr>
            <a:r>
              <a:rPr lang="ru-RU" sz="1600" b="1" i="1" u="sng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Парциальные программы:</a:t>
            </a:r>
            <a:endParaRPr lang="ru-RU" sz="1600" b="1">
              <a:solidFill>
                <a:srgbClr val="0070C0"/>
              </a:solidFill>
              <a:latin typeface="Times New Roman" pitchFamily="18" charset="0"/>
            </a:endParaRP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Алямовская В.Г.  Как воспитать здорового ребёнка</a:t>
            </a:r>
            <a:endParaRPr lang="ru-RU" sz="1600">
              <a:latin typeface="Times New Roman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Иванова Л.Ф. Программа обучения английскому языку в дошкольном образовательном учреждении Республики Татарстан “</a:t>
            </a:r>
            <a:r>
              <a:rPr lang="en-US" sz="1600">
                <a:latin typeface="Times New Roman" pitchFamily="18" charset="0"/>
                <a:cs typeface="Times New Roman" pitchFamily="18" charset="0"/>
              </a:rPr>
              <a:t>First Steps in English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>
              <a:latin typeface="Calibri" pitchFamily="34" charset="0"/>
            </a:endParaRPr>
          </a:p>
          <a:p>
            <a:pPr algn="just"/>
            <a:r>
              <a:rPr lang="tt-RU" sz="1600">
                <a:latin typeface="Times New Roman" pitchFamily="18" charset="0"/>
                <a:cs typeface="Times New Roman" pitchFamily="18" charset="0"/>
              </a:rPr>
              <a:t>Зарипова З.М., Кидрячева Р.Г. Говорим по татарски (для русскоязычных детей)</a:t>
            </a:r>
            <a:endParaRPr lang="ru-RU" sz="1600">
              <a:latin typeface="Times New Roman" pitchFamily="18" charset="0"/>
            </a:endParaRPr>
          </a:p>
          <a:p>
            <a:pPr algn="just"/>
            <a:r>
              <a:rPr lang="tt-RU" sz="1600">
                <a:latin typeface="Times New Roman" pitchFamily="18" charset="0"/>
                <a:cs typeface="Times New Roman" pitchFamily="18" charset="0"/>
              </a:rPr>
              <a:t>Зарипова З.М., Вәҗиева Л.Н., Зөфәрова Р.С. Туган телдә сөйләшәбез (для детей, владеющих татарским языком)</a:t>
            </a:r>
            <a:endParaRPr lang="ru-RU" sz="1600">
              <a:latin typeface="Times New Roman" pitchFamily="18" charset="0"/>
            </a:endParaRP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Миниханов Р.Н., Халиуллина Н.А.  Обучение детей дошкольного возраста правилам безопасного поведения на дорогах.</a:t>
            </a:r>
            <a:endParaRPr lang="ru-RU" sz="16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3788</Words>
  <Application>Microsoft Office PowerPoint</Application>
  <PresentationFormat>Экран (4:3)</PresentationFormat>
  <Paragraphs>462</Paragraphs>
  <Slides>45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1" baseType="lpstr">
      <vt:lpstr>Calibri</vt:lpstr>
      <vt:lpstr>Arial</vt:lpstr>
      <vt:lpstr>Times New Roman</vt:lpstr>
      <vt:lpstr>Symbol</vt:lpstr>
      <vt:lpstr>TimesNewRomanPSMT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User</cp:lastModifiedBy>
  <cp:revision>68</cp:revision>
  <dcterms:created xsi:type="dcterms:W3CDTF">2015-01-24T17:24:31Z</dcterms:created>
  <dcterms:modified xsi:type="dcterms:W3CDTF">2019-04-05T09:38:22Z</dcterms:modified>
</cp:coreProperties>
</file>